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4"/>
  </p:sldMasterIdLst>
  <p:notesMasterIdLst>
    <p:notesMasterId r:id="rId48"/>
  </p:notesMasterIdLst>
  <p:handoutMasterIdLst>
    <p:handoutMasterId r:id="rId49"/>
  </p:handoutMasterIdLst>
  <p:sldIdLst>
    <p:sldId id="256" r:id="rId5"/>
    <p:sldId id="257" r:id="rId6"/>
    <p:sldId id="259" r:id="rId7"/>
    <p:sldId id="268" r:id="rId8"/>
    <p:sldId id="260" r:id="rId9"/>
    <p:sldId id="266" r:id="rId10"/>
    <p:sldId id="275" r:id="rId11"/>
    <p:sldId id="261" r:id="rId12"/>
    <p:sldId id="273" r:id="rId13"/>
    <p:sldId id="274" r:id="rId14"/>
    <p:sldId id="262" r:id="rId15"/>
    <p:sldId id="263" r:id="rId16"/>
    <p:sldId id="265" r:id="rId17"/>
    <p:sldId id="272" r:id="rId18"/>
    <p:sldId id="267" r:id="rId19"/>
    <p:sldId id="269" r:id="rId20"/>
    <p:sldId id="279" r:id="rId21"/>
    <p:sldId id="280" r:id="rId22"/>
    <p:sldId id="306" r:id="rId23"/>
    <p:sldId id="281" r:id="rId24"/>
    <p:sldId id="282" r:id="rId25"/>
    <p:sldId id="293" r:id="rId26"/>
    <p:sldId id="294" r:id="rId27"/>
    <p:sldId id="297" r:id="rId28"/>
    <p:sldId id="284" r:id="rId29"/>
    <p:sldId id="285" r:id="rId30"/>
    <p:sldId id="295" r:id="rId31"/>
    <p:sldId id="286" r:id="rId32"/>
    <p:sldId id="287" r:id="rId33"/>
    <p:sldId id="288" r:id="rId34"/>
    <p:sldId id="291" r:id="rId35"/>
    <p:sldId id="296" r:id="rId36"/>
    <p:sldId id="290" r:id="rId37"/>
    <p:sldId id="289" r:id="rId38"/>
    <p:sldId id="301" r:id="rId39"/>
    <p:sldId id="299" r:id="rId40"/>
    <p:sldId id="302" r:id="rId41"/>
    <p:sldId id="303" r:id="rId42"/>
    <p:sldId id="304" r:id="rId43"/>
    <p:sldId id="305" r:id="rId44"/>
    <p:sldId id="270" r:id="rId45"/>
    <p:sldId id="308" r:id="rId46"/>
    <p:sldId id="27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B4F"/>
    <a:srgbClr val="375A2C"/>
    <a:srgbClr val="252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74" autoAdjust="0"/>
  </p:normalViewPr>
  <p:slideViewPr>
    <p:cSldViewPr>
      <p:cViewPr varScale="1">
        <p:scale>
          <a:sx n="89" d="100"/>
          <a:sy n="89" d="100"/>
        </p:scale>
        <p:origin x="102" y="5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26/06/2018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26/06/2018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589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156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766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D51AB1C-B907-46DE-AF79-5765AE701B4B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10C1EDD-90F1-45D7-893E-A0F94BB4BD32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908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432D-78E7-40AE-81C6-52773394A046}" type="datetime1">
              <a:rPr lang="es-ES" smtClean="0"/>
              <a:pPr/>
              <a:t>26/06/2018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282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algn="r"/>
            <a:fld id="{E062C603-371F-4D8B-AFB8-8337237C6271}" type="datetime1">
              <a:rPr lang="es-ES" smtClean="0"/>
              <a:pPr algn="r"/>
              <a:t>26/06/2018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885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26/06/2018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15E0-E6C7-48CB-A009-DF16BCB95302}" type="datetime1">
              <a:rPr lang="es-ES" smtClean="0"/>
              <a:pPr/>
              <a:t>26/06/2018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002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25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1BE7-5365-4137-AE14-A7C362FC891C}" type="datetime1">
              <a:rPr lang="es-ES" smtClean="0"/>
              <a:pPr/>
              <a:t>26/06/2018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49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3AA6-4601-4BF7-BD54-99DD2B193FD1}" type="datetime1">
              <a:rPr lang="es-ES" smtClean="0"/>
              <a:pPr/>
              <a:t>26/06/2018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317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BE58-23DC-4EE9-8158-B69AC44D4A43}" type="datetime1">
              <a:rPr lang="es-ES" smtClean="0"/>
              <a:pPr/>
              <a:t>26/06/2018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6038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EBBF-D49B-4842-B69E-CE552000DC09}" type="datetime1">
              <a:rPr lang="es-ES" smtClean="0"/>
              <a:pPr/>
              <a:t>26/06/2018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953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F364E66-D00E-49A9-9E62-AB0485562249}" type="datetime1">
              <a:rPr lang="es-ES" smtClean="0"/>
              <a:pPr algn="r"/>
              <a:t>26/06/2018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806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2E29-7FB2-4284-9496-FE061DBF8A30}" type="datetime1">
              <a:rPr lang="es-ES" smtClean="0"/>
              <a:pPr/>
              <a:t>26/06/2018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FE74CF-37FB-4F29-A9BF-2200113DEBAF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102333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26/06/2018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239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71664" y="1265751"/>
            <a:ext cx="8673194" cy="1739347"/>
          </a:xfrm>
        </p:spPr>
        <p:txBody>
          <a:bodyPr rtlCol="0">
            <a:normAutofit/>
          </a:bodyPr>
          <a:lstStyle/>
          <a:p>
            <a:pPr rtl="0"/>
            <a:r>
              <a:rPr lang="en-US" noProof="0" dirty="0"/>
              <a:t>GLOBAL ILLUMINATION</a:t>
            </a:r>
            <a:br>
              <a:rPr lang="en-US" noProof="0" dirty="0"/>
            </a:br>
            <a:r>
              <a:rPr lang="en-US" noProof="0" dirty="0"/>
              <a:t>IN GODOT ENGINE</a:t>
            </a:r>
            <a:endParaRPr lang="en-US" i="1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87688" y="3856617"/>
            <a:ext cx="7197030" cy="1080120"/>
          </a:xfrm>
        </p:spPr>
        <p:txBody>
          <a:bodyPr rtlCol="0">
            <a:normAutofit/>
          </a:bodyPr>
          <a:lstStyle/>
          <a:p>
            <a:pPr rtl="0"/>
            <a:r>
              <a:rPr lang="en-US" sz="2800" b="1" noProof="0" dirty="0">
                <a:solidFill>
                  <a:schemeClr val="tx1"/>
                </a:solidFill>
              </a:rPr>
              <a:t>Pedro J. Estébanez</a:t>
            </a:r>
            <a:br>
              <a:rPr lang="en-US" sz="2400" noProof="0" dirty="0"/>
            </a:br>
            <a:r>
              <a:rPr lang="en-US" sz="2400" noProof="0" dirty="0">
                <a:solidFill>
                  <a:schemeClr val="tx2"/>
                </a:solidFill>
              </a:rPr>
              <a:t>(a.k.a. </a:t>
            </a:r>
            <a:r>
              <a:rPr lang="en-US" sz="2400" noProof="0" dirty="0" err="1">
                <a:solidFill>
                  <a:schemeClr val="tx2"/>
                </a:solidFill>
              </a:rPr>
              <a:t>RandomShaper</a:t>
            </a:r>
            <a:r>
              <a:rPr lang="en-US" sz="2400" noProof="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4" name="Shape 143">
            <a:extLst>
              <a:ext uri="{FF2B5EF4-FFF2-40B4-BE49-F238E27FC236}">
                <a16:creationId xmlns:a16="http://schemas.microsoft.com/office/drawing/2014/main" id="{8C9414F4-DA57-4484-8DC7-76F7AC8D7F0B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336" y="620688"/>
            <a:ext cx="2851078" cy="285107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/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E46DCE9-2D21-4AFE-AAE0-778A3E5D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52" y="5401684"/>
            <a:ext cx="3960440" cy="1161729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46763C06-B54E-43EC-A736-D12F433D433B}"/>
              </a:ext>
            </a:extLst>
          </p:cNvPr>
          <p:cNvSpPr txBox="1">
            <a:spLocks/>
          </p:cNvSpPr>
          <p:nvPr/>
        </p:nvSpPr>
        <p:spPr>
          <a:xfrm>
            <a:off x="648336" y="6091662"/>
            <a:ext cx="2851078" cy="54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/>
              <a:t>CC BY-SA 4.0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12CC-FA65-4733-A3C9-289122CB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C600DCD-3389-46CE-90F3-54C0B989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24" y="3501008"/>
            <a:ext cx="4320480" cy="2799544"/>
          </a:xfrm>
        </p:spPr>
        <p:txBody>
          <a:bodyPr>
            <a:normAutofit/>
          </a:bodyPr>
          <a:lstStyle/>
          <a:p>
            <a:r>
              <a:rPr lang="en-US" dirty="0"/>
              <a:t>Plugin architecture</a:t>
            </a:r>
          </a:p>
          <a:p>
            <a:r>
              <a:rPr lang="en-US" dirty="0"/>
              <a:t>Asset library</a:t>
            </a:r>
          </a:p>
          <a:p>
            <a:r>
              <a:rPr lang="en-US" dirty="0" err="1"/>
              <a:t>GDNative</a:t>
            </a:r>
            <a:endParaRPr lang="en-US" dirty="0"/>
          </a:p>
        </p:txBody>
      </p:sp>
      <p:pic>
        <p:nvPicPr>
          <p:cNvPr id="7" name="Shape 220">
            <a:extLst>
              <a:ext uri="{FF2B5EF4-FFF2-40B4-BE49-F238E27FC236}">
                <a16:creationId xmlns:a16="http://schemas.microsoft.com/office/drawing/2014/main" id="{C387DB09-A3A0-4388-BBE6-207FCE7EF7A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7408" y="2380889"/>
            <a:ext cx="4515119" cy="2088232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90500">
              <a:schemeClr val="bg2">
                <a:lumMod val="60000"/>
                <a:lumOff val="40000"/>
                <a:alpha val="12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8574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A5C91-227C-4013-B542-EC502895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2848223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12CC-FA65-4733-A3C9-289122CB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C600DCD-3389-46CE-90F3-54C0B989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636912"/>
            <a:ext cx="6126480" cy="3438847"/>
          </a:xfrm>
        </p:spPr>
        <p:txBody>
          <a:bodyPr/>
          <a:lstStyle/>
          <a:p>
            <a:r>
              <a:rPr lang="en-US" dirty="0"/>
              <a:t>Open-sourced in 2014</a:t>
            </a:r>
          </a:p>
          <a:p>
            <a:r>
              <a:rPr lang="en-US" dirty="0"/>
              <a:t>Hosted on GitHub</a:t>
            </a:r>
          </a:p>
          <a:p>
            <a:r>
              <a:rPr lang="en-US" dirty="0"/>
              <a:t>Travis + </a:t>
            </a:r>
            <a:r>
              <a:rPr lang="en-US" dirty="0" err="1"/>
              <a:t>AppVeyor</a:t>
            </a:r>
            <a:r>
              <a:rPr lang="en-US" dirty="0"/>
              <a:t> CI</a:t>
            </a:r>
          </a:p>
          <a:p>
            <a:r>
              <a:rPr lang="en-US" dirty="0"/>
              <a:t>MIT License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Shape 67">
            <a:extLst>
              <a:ext uri="{FF2B5EF4-FFF2-40B4-BE49-F238E27FC236}">
                <a16:creationId xmlns:a16="http://schemas.microsoft.com/office/drawing/2014/main" id="{567ACC9B-4FAD-49D6-8ACA-1A612D02DA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28048" y="2281232"/>
            <a:ext cx="1946405" cy="194640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987E8A-72E0-43C4-94E5-D113D943C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246" y="4258866"/>
            <a:ext cx="2160240" cy="1611309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9769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12CC-FA65-4733-A3C9-289122CB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 itself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C600DCD-3389-46CE-90F3-54C0B989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944" y="2240868"/>
            <a:ext cx="6048672" cy="4176464"/>
          </a:xfrm>
        </p:spPr>
        <p:txBody>
          <a:bodyPr>
            <a:normAutofit/>
          </a:bodyPr>
          <a:lstStyle/>
          <a:p>
            <a:r>
              <a:rPr lang="en-US" dirty="0" err="1"/>
              <a:t>SCons</a:t>
            </a:r>
            <a:r>
              <a:rPr lang="en-US" dirty="0"/>
              <a:t> build system</a:t>
            </a:r>
          </a:p>
          <a:p>
            <a:r>
              <a:rPr lang="en-US" dirty="0"/>
              <a:t>~1 M lines of C++03</a:t>
            </a:r>
          </a:p>
          <a:p>
            <a:r>
              <a:rPr lang="en-US" sz="2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clang-format</a:t>
            </a:r>
            <a:r>
              <a:rPr lang="en-US" dirty="0"/>
              <a:t>ted</a:t>
            </a:r>
          </a:p>
          <a:p>
            <a:r>
              <a:rPr lang="en-US" dirty="0"/>
              <a:t>Not using STL</a:t>
            </a:r>
          </a:p>
          <a:p>
            <a:r>
              <a:rPr lang="en-US" dirty="0"/>
              <a:t>Custom containers and </a:t>
            </a:r>
            <a:r>
              <a:rPr lang="en-US" sz="2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lang="en-US" dirty="0"/>
            </a:br>
            <a:r>
              <a:rPr lang="en-US" dirty="0"/>
              <a:t>(</a:t>
            </a:r>
            <a:r>
              <a:rPr lang="en-US" sz="2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dirty="0"/>
              <a:t>, </a:t>
            </a:r>
            <a:r>
              <a:rPr lang="en-US" sz="2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/>
              <a:t>, </a:t>
            </a:r>
            <a:r>
              <a:rPr lang="en-US" sz="2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dirty="0"/>
              <a:t>…)</a:t>
            </a:r>
          </a:p>
          <a:p>
            <a:r>
              <a:rPr lang="en-US" dirty="0"/>
              <a:t>Very dev-friendly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6C3982-8E31-4B89-914F-4A4E5213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96852"/>
            <a:ext cx="4158543" cy="432048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90500">
              <a:schemeClr val="bg2">
                <a:lumMod val="60000"/>
                <a:lumOff val="40000"/>
                <a:alpha val="12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277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A5C91-227C-4013-B542-EC502895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552139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DFE5228E-F470-45E0-9658-E5C20CC0C707}"/>
              </a:ext>
            </a:extLst>
          </p:cNvPr>
          <p:cNvSpPr/>
          <p:nvPr/>
        </p:nvSpPr>
        <p:spPr>
          <a:xfrm>
            <a:off x="767408" y="2924944"/>
            <a:ext cx="10657184" cy="352839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Engine </a:t>
            </a:r>
            <a:r>
              <a:rPr lang="es-ES" dirty="0"/>
              <a:t>⟷</a:t>
            </a:r>
            <a:r>
              <a:rPr lang="en-US" dirty="0"/>
              <a:t> outside world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6829431-9CD5-4286-98FF-7560094A8618}"/>
              </a:ext>
            </a:extLst>
          </p:cNvPr>
          <p:cNvSpPr/>
          <p:nvPr/>
        </p:nvSpPr>
        <p:spPr>
          <a:xfrm>
            <a:off x="983432" y="1484784"/>
            <a:ext cx="10225136" cy="12961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dirty="0"/>
              <a:t>OS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2717126-775F-4216-BA30-8808DF338329}"/>
              </a:ext>
            </a:extLst>
          </p:cNvPr>
          <p:cNvSpPr/>
          <p:nvPr/>
        </p:nvSpPr>
        <p:spPr>
          <a:xfrm>
            <a:off x="983432" y="3068960"/>
            <a:ext cx="10225136" cy="18722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600" cap="small" dirty="0"/>
              <a:t>                Platform  abstraction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01DC7FD-9B13-4511-A844-FC8F033E8008}"/>
              </a:ext>
            </a:extLst>
          </p:cNvPr>
          <p:cNvSpPr/>
          <p:nvPr/>
        </p:nvSpPr>
        <p:spPr>
          <a:xfrm>
            <a:off x="1271464" y="5373265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InputDefault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FC4847B-D196-4920-96D4-197CFDD74839}"/>
              </a:ext>
            </a:extLst>
          </p:cNvPr>
          <p:cNvSpPr/>
          <p:nvPr/>
        </p:nvSpPr>
        <p:spPr>
          <a:xfrm>
            <a:off x="6303851" y="5367957"/>
            <a:ext cx="2160240" cy="8477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AudioServer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F093F2A-8875-46F0-B435-0A7503F63C6E}"/>
              </a:ext>
            </a:extLst>
          </p:cNvPr>
          <p:cNvSpPr/>
          <p:nvPr/>
        </p:nvSpPr>
        <p:spPr>
          <a:xfrm>
            <a:off x="3791744" y="5367957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cs typeface="Courier New" panose="02070309020205020404" pitchFamily="49" charset="0"/>
              </a:rPr>
              <a:t>Misc. APIs</a:t>
            </a:r>
            <a:br>
              <a:rPr lang="en-US" sz="2000" b="1" dirty="0"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2"/>
                </a:solidFill>
                <a:cs typeface="Courier New" panose="02070309020205020404" pitchFamily="49" charset="0"/>
              </a:rPr>
              <a:t>(Filesystem, network,</a:t>
            </a:r>
            <a:br>
              <a:rPr lang="en-US" sz="1400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2"/>
                </a:solidFill>
                <a:cs typeface="Courier New" panose="02070309020205020404" pitchFamily="49" charset="0"/>
              </a:rPr>
              <a:t>clock, window…)</a:t>
            </a:r>
            <a:endParaRPr lang="en-US" sz="2000" dirty="0">
              <a:solidFill>
                <a:schemeClr val="tx2"/>
              </a:solidFill>
              <a:cs typeface="Courier New" panose="02070309020205020404" pitchFamily="49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A32A778-22A9-4B12-900C-BD42D8DABCCC}"/>
              </a:ext>
            </a:extLst>
          </p:cNvPr>
          <p:cNvSpPr/>
          <p:nvPr/>
        </p:nvSpPr>
        <p:spPr>
          <a:xfrm>
            <a:off x="8760296" y="5373266"/>
            <a:ext cx="2160240" cy="8477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</a:rPr>
              <a:t>⇑</a:t>
            </a:r>
            <a:br>
              <a:rPr lang="en-US" sz="2000" dirty="0">
                <a:cs typeface="Courier New" panose="02070309020205020404" pitchFamily="49" charset="0"/>
              </a:rPr>
            </a:b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VisualServerRaster</a:t>
            </a:r>
            <a:endParaRPr lang="en-US" sz="20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854FA34-1099-4AA7-AE08-4B64EB5526AE}"/>
              </a:ext>
            </a:extLst>
          </p:cNvPr>
          <p:cNvSpPr/>
          <p:nvPr/>
        </p:nvSpPr>
        <p:spPr>
          <a:xfrm>
            <a:off x="8760296" y="3789040"/>
            <a:ext cx="2160240" cy="8640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</a:rPr>
              <a:t>⇑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RasterizerGLES3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C75BE58-3C47-4408-B661-F43975119605}"/>
              </a:ext>
            </a:extLst>
          </p:cNvPr>
          <p:cNvSpPr/>
          <p:nvPr/>
        </p:nvSpPr>
        <p:spPr>
          <a:xfrm>
            <a:off x="6312024" y="3789040"/>
            <a:ext cx="2160240" cy="8640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cs typeface="Courier New" panose="02070309020205020404" pitchFamily="49" charset="0"/>
              </a:rPr>
              <a:t>Audio driver</a:t>
            </a:r>
            <a:br>
              <a:rPr lang="es-ES" sz="2000" b="1" dirty="0">
                <a:solidFill>
                  <a:schemeClr val="tx1"/>
                </a:solidFill>
                <a:cs typeface="Courier New" panose="02070309020205020404" pitchFamily="49" charset="0"/>
              </a:rPr>
            </a:br>
            <a:r>
              <a:rPr lang="es-ES" sz="1600" dirty="0">
                <a:solidFill>
                  <a:schemeClr val="tx2"/>
                </a:solidFill>
                <a:cs typeface="Courier New" panose="02070309020205020404" pitchFamily="49" charset="0"/>
              </a:rPr>
              <a:t>(WASAPI, </a:t>
            </a:r>
            <a:r>
              <a:rPr lang="es-ES" sz="1600" dirty="0" err="1">
                <a:solidFill>
                  <a:schemeClr val="tx2"/>
                </a:solidFill>
                <a:cs typeface="Courier New" panose="02070309020205020404" pitchFamily="49" charset="0"/>
              </a:rPr>
              <a:t>PulseAudio</a:t>
            </a:r>
            <a:r>
              <a:rPr lang="es-ES" sz="1600" dirty="0">
                <a:solidFill>
                  <a:schemeClr val="tx2"/>
                </a:solidFill>
                <a:cs typeface="Courier New" panose="02070309020205020404" pitchFamily="49" charset="0"/>
              </a:rPr>
              <a:t>…)</a:t>
            </a:r>
            <a:endParaRPr lang="en-US" sz="1600" dirty="0">
              <a:solidFill>
                <a:schemeClr val="tx2"/>
              </a:solidFill>
              <a:cs typeface="Courier New" panose="02070309020205020404" pitchFamily="49" charset="0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D1FC9AD-1FF2-40DC-AA63-31BF74A25CDA}"/>
              </a:ext>
            </a:extLst>
          </p:cNvPr>
          <p:cNvSpPr/>
          <p:nvPr/>
        </p:nvSpPr>
        <p:spPr>
          <a:xfrm>
            <a:off x="1293540" y="3789040"/>
            <a:ext cx="4730452" cy="8640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Generalist</a:t>
            </a:r>
            <a:r>
              <a:rPr lang="es-ES" sz="2400" b="1" dirty="0">
                <a:solidFill>
                  <a:schemeClr val="tx1"/>
                </a:solidFill>
                <a:cs typeface="Courier New" panose="02070309020205020404" pitchFamily="49" charset="0"/>
              </a:rPr>
              <a:t> OS </a:t>
            </a:r>
            <a:r>
              <a:rPr lang="es-ES" sz="24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abstraction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B4BB089-BB9B-4493-86D3-49640FCE6FDB}"/>
              </a:ext>
            </a:extLst>
          </p:cNvPr>
          <p:cNvSpPr/>
          <p:nvPr/>
        </p:nvSpPr>
        <p:spPr>
          <a:xfrm>
            <a:off x="8758757" y="2132806"/>
            <a:ext cx="2163316" cy="5040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cs typeface="Courier New" panose="02070309020205020404" pitchFamily="49" charset="0"/>
              </a:rPr>
              <a:t>OpenGL</a:t>
            </a:r>
            <a:r>
              <a:rPr lang="es-ES" sz="2000" b="1" dirty="0">
                <a:solidFill>
                  <a:schemeClr val="tx1"/>
                </a:solidFill>
                <a:cs typeface="Courier New" panose="02070309020205020404" pitchFamily="49" charset="0"/>
              </a:rPr>
              <a:t> (ES)</a:t>
            </a:r>
            <a:endParaRPr lang="en-US" sz="16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Flecha: arriba y abajo 38">
            <a:extLst>
              <a:ext uri="{FF2B5EF4-FFF2-40B4-BE49-F238E27FC236}">
                <a16:creationId xmlns:a16="http://schemas.microsoft.com/office/drawing/2014/main" id="{BBFC80FC-12BB-4162-A425-4DA81F69F0EE}"/>
              </a:ext>
            </a:extLst>
          </p:cNvPr>
          <p:cNvSpPr/>
          <p:nvPr/>
        </p:nvSpPr>
        <p:spPr>
          <a:xfrm>
            <a:off x="2244686" y="4647878"/>
            <a:ext cx="178906" cy="720080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echa: arriba y abajo 39">
            <a:extLst>
              <a:ext uri="{FF2B5EF4-FFF2-40B4-BE49-F238E27FC236}">
                <a16:creationId xmlns:a16="http://schemas.microsoft.com/office/drawing/2014/main" id="{25C7DF5C-C3F2-4AA0-992C-944EEF18B4F9}"/>
              </a:ext>
            </a:extLst>
          </p:cNvPr>
          <p:cNvSpPr/>
          <p:nvPr/>
        </p:nvSpPr>
        <p:spPr>
          <a:xfrm>
            <a:off x="4778324" y="4647878"/>
            <a:ext cx="178906" cy="720080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echa: arriba y abajo 40">
            <a:extLst>
              <a:ext uri="{FF2B5EF4-FFF2-40B4-BE49-F238E27FC236}">
                <a16:creationId xmlns:a16="http://schemas.microsoft.com/office/drawing/2014/main" id="{04FE5701-4328-4631-BEDA-578B660157AF}"/>
              </a:ext>
            </a:extLst>
          </p:cNvPr>
          <p:cNvSpPr/>
          <p:nvPr/>
        </p:nvSpPr>
        <p:spPr>
          <a:xfrm>
            <a:off x="7302691" y="4647878"/>
            <a:ext cx="178906" cy="720080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rriba y abajo 41">
            <a:extLst>
              <a:ext uri="{FF2B5EF4-FFF2-40B4-BE49-F238E27FC236}">
                <a16:creationId xmlns:a16="http://schemas.microsoft.com/office/drawing/2014/main" id="{336EC495-C6D3-49E3-9823-3B15F7008B67}"/>
              </a:ext>
            </a:extLst>
          </p:cNvPr>
          <p:cNvSpPr/>
          <p:nvPr/>
        </p:nvSpPr>
        <p:spPr>
          <a:xfrm>
            <a:off x="9749966" y="4647878"/>
            <a:ext cx="178906" cy="720080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37E118C-5ADF-492D-B78C-8E185693164C}"/>
              </a:ext>
            </a:extLst>
          </p:cNvPr>
          <p:cNvSpPr/>
          <p:nvPr/>
        </p:nvSpPr>
        <p:spPr>
          <a:xfrm>
            <a:off x="1250942" y="2132806"/>
            <a:ext cx="7221321" cy="5040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cs typeface="Courier New" panose="02070309020205020404" pitchFamily="49" charset="0"/>
              </a:rPr>
              <a:t>OS </a:t>
            </a:r>
            <a:r>
              <a:rPr lang="es-ES" sz="24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services</a:t>
            </a:r>
            <a:endParaRPr lang="en-US" b="1" dirty="0">
              <a:solidFill>
                <a:schemeClr val="tx2"/>
              </a:solidFill>
              <a:cs typeface="Courier New" panose="02070309020205020404" pitchFamily="49" charset="0"/>
            </a:endParaRPr>
          </a:p>
        </p:txBody>
      </p:sp>
      <p:sp>
        <p:nvSpPr>
          <p:cNvPr id="44" name="Flecha: arriba y abajo 43">
            <a:extLst>
              <a:ext uri="{FF2B5EF4-FFF2-40B4-BE49-F238E27FC236}">
                <a16:creationId xmlns:a16="http://schemas.microsoft.com/office/drawing/2014/main" id="{C781E472-B38B-4F32-B0B8-91A6EB71742D}"/>
              </a:ext>
            </a:extLst>
          </p:cNvPr>
          <p:cNvSpPr/>
          <p:nvPr/>
        </p:nvSpPr>
        <p:spPr>
          <a:xfrm>
            <a:off x="9749966" y="2636862"/>
            <a:ext cx="177909" cy="1160586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rriba y abajo 44">
            <a:extLst>
              <a:ext uri="{FF2B5EF4-FFF2-40B4-BE49-F238E27FC236}">
                <a16:creationId xmlns:a16="http://schemas.microsoft.com/office/drawing/2014/main" id="{B734DCFD-F514-4F38-83EB-672CF97CA458}"/>
              </a:ext>
            </a:extLst>
          </p:cNvPr>
          <p:cNvSpPr/>
          <p:nvPr/>
        </p:nvSpPr>
        <p:spPr>
          <a:xfrm>
            <a:off x="2244686" y="2636862"/>
            <a:ext cx="177909" cy="1160587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echa: arriba y abajo 45">
            <a:extLst>
              <a:ext uri="{FF2B5EF4-FFF2-40B4-BE49-F238E27FC236}">
                <a16:creationId xmlns:a16="http://schemas.microsoft.com/office/drawing/2014/main" id="{32D6DD89-E2ED-4D16-ADBB-98FA30004532}"/>
              </a:ext>
            </a:extLst>
          </p:cNvPr>
          <p:cNvSpPr/>
          <p:nvPr/>
        </p:nvSpPr>
        <p:spPr>
          <a:xfrm>
            <a:off x="4778324" y="2636862"/>
            <a:ext cx="177909" cy="1160587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echa: arriba y abajo 46">
            <a:extLst>
              <a:ext uri="{FF2B5EF4-FFF2-40B4-BE49-F238E27FC236}">
                <a16:creationId xmlns:a16="http://schemas.microsoft.com/office/drawing/2014/main" id="{CFCA48F9-D6E4-4F10-9D63-9F9863B171CA}"/>
              </a:ext>
            </a:extLst>
          </p:cNvPr>
          <p:cNvSpPr/>
          <p:nvPr/>
        </p:nvSpPr>
        <p:spPr>
          <a:xfrm>
            <a:off x="7302691" y="2636862"/>
            <a:ext cx="177909" cy="1160587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1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5AB9C887-15D7-4AAA-91CB-2FB56346A1A4}"/>
              </a:ext>
            </a:extLst>
          </p:cNvPr>
          <p:cNvSpPr/>
          <p:nvPr/>
        </p:nvSpPr>
        <p:spPr>
          <a:xfrm>
            <a:off x="10608980" y="2703661"/>
            <a:ext cx="959627" cy="2957587"/>
          </a:xfrm>
          <a:prstGeom prst="roundRect">
            <a:avLst/>
          </a:prstGeom>
          <a:pattFill prst="zigZag">
            <a:fgClr>
              <a:schemeClr val="accent5">
                <a:lumMod val="75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ángulo: esquinas redondeadas 111">
            <a:extLst>
              <a:ext uri="{FF2B5EF4-FFF2-40B4-BE49-F238E27FC236}">
                <a16:creationId xmlns:a16="http://schemas.microsoft.com/office/drawing/2014/main" id="{2EB719BE-7BA2-4763-BBD9-5D79C9B5AFE4}"/>
              </a:ext>
            </a:extLst>
          </p:cNvPr>
          <p:cNvSpPr/>
          <p:nvPr/>
        </p:nvSpPr>
        <p:spPr>
          <a:xfrm>
            <a:off x="7824192" y="5190326"/>
            <a:ext cx="3744416" cy="846659"/>
          </a:xfrm>
          <a:prstGeom prst="roundRect">
            <a:avLst/>
          </a:prstGeom>
          <a:pattFill prst="zigZag">
            <a:fgClr>
              <a:schemeClr val="accent5">
                <a:lumMod val="75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ángulo: esquinas redondeadas 110">
            <a:extLst>
              <a:ext uri="{FF2B5EF4-FFF2-40B4-BE49-F238E27FC236}">
                <a16:creationId xmlns:a16="http://schemas.microsoft.com/office/drawing/2014/main" id="{F9A75F87-3094-490A-BB01-4FCFE038A61E}"/>
              </a:ext>
            </a:extLst>
          </p:cNvPr>
          <p:cNvSpPr/>
          <p:nvPr/>
        </p:nvSpPr>
        <p:spPr>
          <a:xfrm>
            <a:off x="6096000" y="2708970"/>
            <a:ext cx="5472608" cy="846659"/>
          </a:xfrm>
          <a:prstGeom prst="roundRect">
            <a:avLst/>
          </a:prstGeom>
          <a:pattFill prst="zigZag">
            <a:fgClr>
              <a:schemeClr val="accent5">
                <a:lumMod val="75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F34CEAB6-46C3-4FFF-8850-DB0E93637DEF}"/>
              </a:ext>
            </a:extLst>
          </p:cNvPr>
          <p:cNvSpPr/>
          <p:nvPr/>
        </p:nvSpPr>
        <p:spPr>
          <a:xfrm>
            <a:off x="3838575" y="3755609"/>
            <a:ext cx="3630139" cy="1133408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DFE5228E-F470-45E0-9658-E5C20CC0C707}"/>
              </a:ext>
            </a:extLst>
          </p:cNvPr>
          <p:cNvSpPr/>
          <p:nvPr/>
        </p:nvSpPr>
        <p:spPr>
          <a:xfrm>
            <a:off x="983432" y="1340768"/>
            <a:ext cx="10225136" cy="122413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Engine </a:t>
            </a:r>
            <a:r>
              <a:rPr lang="es-ES" dirty="0"/>
              <a:t>⟷</a:t>
            </a:r>
            <a:r>
              <a:rPr lang="en-US" dirty="0"/>
              <a:t> GAME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01DC7FD-9B13-4511-A844-FC8F033E8008}"/>
              </a:ext>
            </a:extLst>
          </p:cNvPr>
          <p:cNvSpPr/>
          <p:nvPr/>
        </p:nvSpPr>
        <p:spPr>
          <a:xfrm>
            <a:off x="1271464" y="1484833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InputDefault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FC4847B-D196-4920-96D4-197CFDD74839}"/>
              </a:ext>
            </a:extLst>
          </p:cNvPr>
          <p:cNvSpPr/>
          <p:nvPr/>
        </p:nvSpPr>
        <p:spPr>
          <a:xfrm>
            <a:off x="6303851" y="1479525"/>
            <a:ext cx="2160240" cy="8477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AudioServer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F093F2A-8875-46F0-B435-0A7503F63C6E}"/>
              </a:ext>
            </a:extLst>
          </p:cNvPr>
          <p:cNvSpPr/>
          <p:nvPr/>
        </p:nvSpPr>
        <p:spPr>
          <a:xfrm>
            <a:off x="3791744" y="1479525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cs typeface="Courier New" panose="02070309020205020404" pitchFamily="49" charset="0"/>
              </a:rPr>
              <a:t>Misc. APIs</a:t>
            </a:r>
            <a:br>
              <a:rPr lang="en-US" sz="2000" b="1" dirty="0"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2"/>
                </a:solidFill>
                <a:cs typeface="Courier New" panose="02070309020205020404" pitchFamily="49" charset="0"/>
              </a:rPr>
              <a:t>(Filesystem, network,</a:t>
            </a:r>
            <a:br>
              <a:rPr lang="en-US" sz="1400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2"/>
                </a:solidFill>
                <a:cs typeface="Courier New" panose="02070309020205020404" pitchFamily="49" charset="0"/>
              </a:rPr>
              <a:t>clock, window…)</a:t>
            </a:r>
            <a:endParaRPr lang="en-US" sz="2000" dirty="0">
              <a:solidFill>
                <a:schemeClr val="tx2"/>
              </a:solidFill>
              <a:cs typeface="Courier New" panose="02070309020205020404" pitchFamily="49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A32A778-22A9-4B12-900C-BD42D8DABCCC}"/>
              </a:ext>
            </a:extLst>
          </p:cNvPr>
          <p:cNvSpPr/>
          <p:nvPr/>
        </p:nvSpPr>
        <p:spPr>
          <a:xfrm>
            <a:off x="8760296" y="1484834"/>
            <a:ext cx="2160240" cy="8477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</a:rPr>
              <a:t>⇑</a:t>
            </a:r>
            <a:br>
              <a:rPr lang="en-US" sz="2000" dirty="0">
                <a:cs typeface="Courier New" panose="02070309020205020404" pitchFamily="49" charset="0"/>
              </a:rPr>
            </a:b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VisualServerRaster</a:t>
            </a:r>
            <a:endParaRPr lang="en-US" sz="20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624D8F1-E0A4-4ACE-9C5A-B50C9F34FF10}"/>
              </a:ext>
            </a:extLst>
          </p:cNvPr>
          <p:cNvSpPr/>
          <p:nvPr/>
        </p:nvSpPr>
        <p:spPr>
          <a:xfrm>
            <a:off x="3939673" y="3930390"/>
            <a:ext cx="991248" cy="73510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Code</a:t>
            </a:r>
            <a:endParaRPr lang="en-US" sz="12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4805C85-BC6F-49AB-A59F-434724EB17FA}"/>
              </a:ext>
            </a:extLst>
          </p:cNvPr>
          <p:cNvSpPr/>
          <p:nvPr/>
        </p:nvSpPr>
        <p:spPr>
          <a:xfrm>
            <a:off x="1271464" y="5412253"/>
            <a:ext cx="2376264" cy="10586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PhysicsServer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</a:rPr>
              <a:t>⇑</a:t>
            </a:r>
            <a:br>
              <a:rPr lang="en-US" sz="2000" dirty="0">
                <a:cs typeface="Courier New" panose="02070309020205020404" pitchFamily="49" charset="0"/>
              </a:rPr>
            </a:b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PhysicsServerSW</a:t>
            </a:r>
            <a:b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BulletPhysicsServer</a:t>
            </a:r>
            <a:endParaRPr lang="en-US" sz="20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3791461E-125D-4214-8658-12E042276DE4}"/>
              </a:ext>
            </a:extLst>
          </p:cNvPr>
          <p:cNvSpPr/>
          <p:nvPr/>
        </p:nvSpPr>
        <p:spPr>
          <a:xfrm>
            <a:off x="3791406" y="5466928"/>
            <a:ext cx="2512107" cy="9864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Physics2DServer</a:t>
            </a:r>
          </a:p>
          <a:p>
            <a:pPr algn="ctr"/>
            <a:r>
              <a:rPr lang="es-ES" sz="2000" dirty="0">
                <a:solidFill>
                  <a:schemeClr val="tx1"/>
                </a:solidFill>
              </a:rPr>
              <a:t>⇑</a:t>
            </a:r>
            <a:br>
              <a:rPr lang="en-US" sz="2000" dirty="0">
                <a:cs typeface="Courier New" panose="02070309020205020404" pitchFamily="49" charset="0"/>
              </a:rPr>
            </a:b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Physics2DServerSW</a:t>
            </a:r>
            <a:endParaRPr lang="en-US" sz="20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08AAFA07-C31D-4223-BD2E-41C34DA4EF1C}"/>
              </a:ext>
            </a:extLst>
          </p:cNvPr>
          <p:cNvSpPr/>
          <p:nvPr/>
        </p:nvSpPr>
        <p:spPr>
          <a:xfrm>
            <a:off x="961164" y="4014421"/>
            <a:ext cx="2160240" cy="56260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SceneTree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Flecha: arriba y abajo 66">
            <a:extLst>
              <a:ext uri="{FF2B5EF4-FFF2-40B4-BE49-F238E27FC236}">
                <a16:creationId xmlns:a16="http://schemas.microsoft.com/office/drawing/2014/main" id="{225176F2-759A-4A64-AB98-ECFADD61057F}"/>
              </a:ext>
            </a:extLst>
          </p:cNvPr>
          <p:cNvSpPr/>
          <p:nvPr/>
        </p:nvSpPr>
        <p:spPr>
          <a:xfrm rot="5400000">
            <a:off x="3339670" y="3963998"/>
            <a:ext cx="233469" cy="670002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1781FB44-924D-4C7B-851D-AF538BEACCD2}"/>
              </a:ext>
            </a:extLst>
          </p:cNvPr>
          <p:cNvSpPr/>
          <p:nvPr/>
        </p:nvSpPr>
        <p:spPr>
          <a:xfrm>
            <a:off x="983432" y="5302424"/>
            <a:ext cx="5616624" cy="129492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echa: arriba y abajo 39">
            <a:extLst>
              <a:ext uri="{FF2B5EF4-FFF2-40B4-BE49-F238E27FC236}">
                <a16:creationId xmlns:a16="http://schemas.microsoft.com/office/drawing/2014/main" id="{25C7DF5C-C3F2-4AA0-992C-944EEF18B4F9}"/>
              </a:ext>
            </a:extLst>
          </p:cNvPr>
          <p:cNvSpPr/>
          <p:nvPr/>
        </p:nvSpPr>
        <p:spPr>
          <a:xfrm>
            <a:off x="4782410" y="2348928"/>
            <a:ext cx="233470" cy="1581462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rriba y abajo 23">
            <a:extLst>
              <a:ext uri="{FF2B5EF4-FFF2-40B4-BE49-F238E27FC236}">
                <a16:creationId xmlns:a16="http://schemas.microsoft.com/office/drawing/2014/main" id="{C3A9F3DD-3C2F-4412-9BE3-F09DE183122E}"/>
              </a:ext>
            </a:extLst>
          </p:cNvPr>
          <p:cNvSpPr/>
          <p:nvPr/>
        </p:nvSpPr>
        <p:spPr>
          <a:xfrm>
            <a:off x="2262130" y="2348927"/>
            <a:ext cx="233470" cy="1665493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echa: hacia arriba 94">
            <a:extLst>
              <a:ext uri="{FF2B5EF4-FFF2-40B4-BE49-F238E27FC236}">
                <a16:creationId xmlns:a16="http://schemas.microsoft.com/office/drawing/2014/main" id="{9048EA7D-3311-4BE4-B438-B45D35F11B2C}"/>
              </a:ext>
            </a:extLst>
          </p:cNvPr>
          <p:cNvSpPr/>
          <p:nvPr/>
        </p:nvSpPr>
        <p:spPr>
          <a:xfrm>
            <a:off x="4799856" y="4655786"/>
            <a:ext cx="216024" cy="646637"/>
          </a:xfrm>
          <a:prstGeom prst="up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Flecha: arriba y abajo 96">
            <a:extLst>
              <a:ext uri="{FF2B5EF4-FFF2-40B4-BE49-F238E27FC236}">
                <a16:creationId xmlns:a16="http://schemas.microsoft.com/office/drawing/2014/main" id="{38850B97-F884-4868-BD3A-FC8E94242BB2}"/>
              </a:ext>
            </a:extLst>
          </p:cNvPr>
          <p:cNvSpPr/>
          <p:nvPr/>
        </p:nvSpPr>
        <p:spPr>
          <a:xfrm rot="5400000">
            <a:off x="7261786" y="4835190"/>
            <a:ext cx="233469" cy="1556935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E43BDDD7-A50E-4529-88BB-E92ADF74AC6A}"/>
              </a:ext>
            </a:extLst>
          </p:cNvPr>
          <p:cNvSpPr/>
          <p:nvPr/>
        </p:nvSpPr>
        <p:spPr>
          <a:xfrm>
            <a:off x="7944272" y="3820274"/>
            <a:ext cx="2088232" cy="56006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Resource</a:t>
            </a:r>
            <a:r>
              <a:rPr lang="es-ES" sz="2000" b="1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s-ES" sz="20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system</a:t>
            </a:r>
            <a:endParaRPr lang="en-US" sz="1600" b="1" dirty="0">
              <a:solidFill>
                <a:schemeClr val="tx2"/>
              </a:solidFill>
              <a:cs typeface="Courier New" panose="02070309020205020404" pitchFamily="49" charset="0"/>
            </a:endParaRP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8D467247-7A14-4F88-AC48-FB56133C02FE}"/>
              </a:ext>
            </a:extLst>
          </p:cNvPr>
          <p:cNvSpPr/>
          <p:nvPr/>
        </p:nvSpPr>
        <p:spPr>
          <a:xfrm>
            <a:off x="6303851" y="2899099"/>
            <a:ext cx="2160240" cy="363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AudioPlayer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D799662C-7549-4786-9D8E-4113B81160F7}"/>
              </a:ext>
            </a:extLst>
          </p:cNvPr>
          <p:cNvSpPr/>
          <p:nvPr/>
        </p:nvSpPr>
        <p:spPr>
          <a:xfrm>
            <a:off x="8156989" y="5431989"/>
            <a:ext cx="3096345" cy="363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RigidBody</a:t>
            </a:r>
            <a:r>
              <a:rPr lang="en-US" sz="1600" b="1" dirty="0"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HingeJoint</a:t>
            </a:r>
            <a:r>
              <a:rPr lang="en-US" sz="1600" b="1" dirty="0"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1271D599-C5C3-4114-9DC6-2DB21DA586EE}"/>
              </a:ext>
            </a:extLst>
          </p:cNvPr>
          <p:cNvSpPr/>
          <p:nvPr/>
        </p:nvSpPr>
        <p:spPr>
          <a:xfrm>
            <a:off x="8664765" y="2906282"/>
            <a:ext cx="2588569" cy="50861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Sprite</a:t>
            </a:r>
            <a:r>
              <a:rPr lang="en-US" sz="1600" b="1" dirty="0">
                <a:cs typeface="Courier New" panose="02070309020205020404" pitchFamily="49" charset="0"/>
              </a:rPr>
              <a:t>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n-US" sz="1600" b="1" dirty="0"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MeshInstance</a:t>
            </a:r>
            <a:r>
              <a:rPr lang="en-US" sz="1600" b="1" dirty="0">
                <a:cs typeface="Courier New" panose="02070309020205020404" pitchFamily="49" charset="0"/>
              </a:rPr>
              <a:t>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Light</a:t>
            </a:r>
            <a:r>
              <a:rPr lang="en-US" sz="1600" b="1" dirty="0"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105" name="Flecha: arriba y abajo 104">
            <a:extLst>
              <a:ext uri="{FF2B5EF4-FFF2-40B4-BE49-F238E27FC236}">
                <a16:creationId xmlns:a16="http://schemas.microsoft.com/office/drawing/2014/main" id="{4642F6BA-BB98-4A7F-9CA2-DEE4D209AA69}"/>
              </a:ext>
            </a:extLst>
          </p:cNvPr>
          <p:cNvSpPr/>
          <p:nvPr/>
        </p:nvSpPr>
        <p:spPr>
          <a:xfrm>
            <a:off x="7223778" y="2342581"/>
            <a:ext cx="233470" cy="555098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echa: arriba y abajo 105">
            <a:extLst>
              <a:ext uri="{FF2B5EF4-FFF2-40B4-BE49-F238E27FC236}">
                <a16:creationId xmlns:a16="http://schemas.microsoft.com/office/drawing/2014/main" id="{884734E1-D00B-43C0-91FD-A38ACA9640C1}"/>
              </a:ext>
            </a:extLst>
          </p:cNvPr>
          <p:cNvSpPr/>
          <p:nvPr/>
        </p:nvSpPr>
        <p:spPr>
          <a:xfrm>
            <a:off x="9725579" y="2332574"/>
            <a:ext cx="233470" cy="573707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echa: arriba y abajo 109">
            <a:extLst>
              <a:ext uri="{FF2B5EF4-FFF2-40B4-BE49-F238E27FC236}">
                <a16:creationId xmlns:a16="http://schemas.microsoft.com/office/drawing/2014/main" id="{F4F78FDF-2821-457C-A9F5-D6B31E103DD3}"/>
              </a:ext>
            </a:extLst>
          </p:cNvPr>
          <p:cNvSpPr/>
          <p:nvPr/>
        </p:nvSpPr>
        <p:spPr>
          <a:xfrm rot="5400000">
            <a:off x="7584023" y="3861343"/>
            <a:ext cx="233469" cy="487024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echa: arriba y abajo 113">
            <a:extLst>
              <a:ext uri="{FF2B5EF4-FFF2-40B4-BE49-F238E27FC236}">
                <a16:creationId xmlns:a16="http://schemas.microsoft.com/office/drawing/2014/main" id="{003503BE-4681-4E04-9E58-09C0E209DCFB}"/>
              </a:ext>
            </a:extLst>
          </p:cNvPr>
          <p:cNvSpPr/>
          <p:nvPr/>
        </p:nvSpPr>
        <p:spPr>
          <a:xfrm rot="5400000">
            <a:off x="10201992" y="3818630"/>
            <a:ext cx="233469" cy="572446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echa: arriba y abajo 114">
            <a:extLst>
              <a:ext uri="{FF2B5EF4-FFF2-40B4-BE49-F238E27FC236}">
                <a16:creationId xmlns:a16="http://schemas.microsoft.com/office/drawing/2014/main" id="{80AC3ED5-3CE8-4C5D-A041-B27AF7FFF848}"/>
              </a:ext>
            </a:extLst>
          </p:cNvPr>
          <p:cNvSpPr/>
          <p:nvPr/>
        </p:nvSpPr>
        <p:spPr>
          <a:xfrm rot="5400000">
            <a:off x="8916378" y="3082584"/>
            <a:ext cx="233469" cy="3151731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/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echa: arriba y abajo 115">
            <a:extLst>
              <a:ext uri="{FF2B5EF4-FFF2-40B4-BE49-F238E27FC236}">
                <a16:creationId xmlns:a16="http://schemas.microsoft.com/office/drawing/2014/main" id="{72DFB3D1-9D36-485D-9B6E-306B883DE3BE}"/>
              </a:ext>
            </a:extLst>
          </p:cNvPr>
          <p:cNvSpPr/>
          <p:nvPr/>
        </p:nvSpPr>
        <p:spPr>
          <a:xfrm>
            <a:off x="8096873" y="2349363"/>
            <a:ext cx="233470" cy="1470611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>
                  <a:alpha val="0"/>
                </a:srgbClr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echa: arriba y abajo 116">
            <a:extLst>
              <a:ext uri="{FF2B5EF4-FFF2-40B4-BE49-F238E27FC236}">
                <a16:creationId xmlns:a16="http://schemas.microsoft.com/office/drawing/2014/main" id="{50663C60-3F3A-4BBF-8313-DA09FC8B638A}"/>
              </a:ext>
            </a:extLst>
          </p:cNvPr>
          <p:cNvSpPr/>
          <p:nvPr/>
        </p:nvSpPr>
        <p:spPr>
          <a:xfrm>
            <a:off x="8958502" y="2349364"/>
            <a:ext cx="233470" cy="1470610"/>
          </a:xfrm>
          <a:prstGeom prst="upDownArrow">
            <a:avLst/>
          </a:prstGeom>
          <a:gradFill flip="none" rotWithShape="1">
            <a:gsLst>
              <a:gs pos="0">
                <a:srgbClr val="FFFF00"/>
              </a:gs>
              <a:gs pos="48000">
                <a:srgbClr val="FFC000">
                  <a:alpha val="0"/>
                </a:srgbClr>
              </a:gs>
              <a:gs pos="100000">
                <a:srgbClr val="FFFF00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9753836-FD25-4796-B926-5583041D200D}"/>
              </a:ext>
            </a:extLst>
          </p:cNvPr>
          <p:cNvSpPr/>
          <p:nvPr/>
        </p:nvSpPr>
        <p:spPr>
          <a:xfrm>
            <a:off x="6244045" y="3930390"/>
            <a:ext cx="1062445" cy="73183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Assets</a:t>
            </a:r>
            <a:endParaRPr lang="en-US" sz="12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306049AA-E657-492D-AB54-26EF0A72D12D}"/>
              </a:ext>
            </a:extLst>
          </p:cNvPr>
          <p:cNvSpPr/>
          <p:nvPr/>
        </p:nvSpPr>
        <p:spPr>
          <a:xfrm>
            <a:off x="5032783" y="3930390"/>
            <a:ext cx="1062445" cy="73183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Scenes</a:t>
            </a:r>
            <a:endParaRPr lang="en-US" sz="12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2" grpId="0" animBg="1"/>
      <p:bldP spid="111" grpId="0" animBg="1"/>
      <p:bldP spid="109" grpId="0" animBg="1"/>
      <p:bldP spid="23" grpId="0" animBg="1"/>
      <p:bldP spid="25" grpId="0" animBg="1"/>
      <p:bldP spid="27" grpId="0" animBg="1"/>
      <p:bldP spid="66" grpId="0" animBg="1"/>
      <p:bldP spid="67" grpId="0" animBg="1"/>
      <p:bldP spid="91" grpId="0" animBg="1"/>
      <p:bldP spid="40" grpId="0" animBg="1"/>
      <p:bldP spid="24" grpId="0" animBg="1"/>
      <p:bldP spid="95" grpId="0" animBg="1"/>
      <p:bldP spid="97" grpId="0" animBg="1"/>
      <p:bldP spid="98" grpId="0" animBg="1"/>
      <p:bldP spid="100" grpId="0" animBg="1"/>
      <p:bldP spid="101" grpId="0" animBg="1"/>
      <p:bldP spid="104" grpId="0" animBg="1"/>
      <p:bldP spid="105" grpId="0" animBg="1"/>
      <p:bldP spid="106" grpId="0" animBg="1"/>
      <p:bldP spid="110" grpId="0" animBg="1"/>
      <p:bldP spid="114" grpId="0" animBg="1"/>
      <p:bldP spid="115" grpId="0" animBg="1"/>
      <p:bldP spid="116" grpId="0" animBg="1"/>
      <p:bldP spid="117" grpId="0" animBg="1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A5C91-227C-4013-B542-EC502895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ILLUMINATION (GI)</a:t>
            </a:r>
          </a:p>
        </p:txBody>
      </p:sp>
    </p:spTree>
    <p:extLst>
      <p:ext uri="{BB962C8B-B14F-4D97-AF65-F5344CB8AC3E}">
        <p14:creationId xmlns:p14="http://schemas.microsoft.com/office/powerpoint/2010/main" val="71792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GI CONTRIBUTION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1D9A77-9313-48B8-8576-82A1AB2D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55" y="1296994"/>
            <a:ext cx="7030092" cy="3954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679B2401-FEAC-4304-A4BE-07D8D34D1F4D}"/>
              </a:ext>
            </a:extLst>
          </p:cNvPr>
          <p:cNvSpPr txBox="1"/>
          <p:nvPr/>
        </p:nvSpPr>
        <p:spPr>
          <a:xfrm>
            <a:off x="3347694" y="5591274"/>
            <a:ext cx="5496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Reflection probe + SSAO + Glow</a:t>
            </a:r>
          </a:p>
          <a:p>
            <a:pPr algn="ctr"/>
            <a:r>
              <a:rPr lang="en-US" sz="2800" dirty="0"/>
              <a:t>+ </a:t>
            </a:r>
            <a:r>
              <a:rPr lang="en-US" sz="2800" b="1" dirty="0">
                <a:solidFill>
                  <a:schemeClr val="tx2"/>
                </a:solidFill>
              </a:rPr>
              <a:t>GI probe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A3283DA-B804-4B31-9413-E5D3EFD3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53" y="1296993"/>
            <a:ext cx="7030092" cy="3954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678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GI CONTRIBUTION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244912-D8D9-40F1-B57E-8392140D6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459366"/>
            <a:ext cx="5616624" cy="3954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979D32F-1501-4EBC-B0FE-2224F9B06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451536"/>
            <a:ext cx="4448962" cy="4226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D840ABE-37A4-486B-8537-6683253E100B}"/>
              </a:ext>
            </a:extLst>
          </p:cNvPr>
          <p:cNvSpPr txBox="1"/>
          <p:nvPr/>
        </p:nvSpPr>
        <p:spPr>
          <a:xfrm>
            <a:off x="548151" y="5553629"/>
            <a:ext cx="5496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Emissive materials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68E5B02-A78F-4DC0-9925-DBE8E67FE07C}"/>
              </a:ext>
            </a:extLst>
          </p:cNvPr>
          <p:cNvSpPr txBox="1"/>
          <p:nvPr/>
        </p:nvSpPr>
        <p:spPr>
          <a:xfrm>
            <a:off x="6292255" y="5815239"/>
            <a:ext cx="5496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287556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A5C91-227C-4013-B542-EC502895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</a:t>
            </a:r>
          </a:p>
        </p:txBody>
      </p:sp>
    </p:spTree>
    <p:extLst>
      <p:ext uri="{BB962C8B-B14F-4D97-AF65-F5344CB8AC3E}">
        <p14:creationId xmlns:p14="http://schemas.microsoft.com/office/powerpoint/2010/main" val="2637540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err="1"/>
              <a:t>Tradeoffs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56618C-F26A-4CA8-8D04-916563B3AC27}"/>
              </a:ext>
            </a:extLst>
          </p:cNvPr>
          <p:cNvSpPr txBox="1"/>
          <p:nvPr/>
        </p:nvSpPr>
        <p:spPr>
          <a:xfrm>
            <a:off x="839416" y="3933056"/>
            <a:ext cx="57346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 quality indirect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Not-so-costly to render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Dynamic objects are affected</a:t>
            </a:r>
            <a:br>
              <a:rPr lang="en-US" sz="2800" dirty="0"/>
            </a:br>
            <a:r>
              <a:rPr lang="en-US" sz="2800" dirty="0"/>
              <a:t>in real time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041180-F5E3-4806-B74E-295F4E25D0A0}"/>
              </a:ext>
            </a:extLst>
          </p:cNvPr>
          <p:cNvSpPr txBox="1"/>
          <p:nvPr/>
        </p:nvSpPr>
        <p:spPr>
          <a:xfrm>
            <a:off x="6312024" y="3933056"/>
            <a:ext cx="5549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Memory-hungry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Too expensive for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Voxelization can be evident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DDB2333-B136-412A-A4DC-4D0C496EC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701374"/>
            <a:ext cx="1700808" cy="1700808"/>
          </a:xfrm>
          <a:prstGeom prst="rect">
            <a:avLst/>
          </a:prstGeom>
          <a:ln>
            <a:noFill/>
          </a:ln>
          <a:effectLst>
            <a:outerShdw blurRad="406400" sx="101000" sy="101000" algn="tl" rotWithShape="0">
              <a:schemeClr val="accent5">
                <a:lumMod val="20000"/>
                <a:lumOff val="80000"/>
                <a:alpha val="70000"/>
              </a:scheme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F46F55-A0C3-4A6C-8D90-72B53C9A9E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8128" y="1916832"/>
            <a:ext cx="1700808" cy="1700808"/>
          </a:xfrm>
          <a:prstGeom prst="rect">
            <a:avLst/>
          </a:prstGeom>
          <a:ln>
            <a:noFill/>
          </a:ln>
          <a:effectLst>
            <a:outerShdw blurRad="406400" sx="101000" sy="101000" algn="tl" rotWithShape="0">
              <a:schemeClr val="accent6">
                <a:lumMod val="20000"/>
                <a:lumOff val="80000"/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3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PROCESS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8FD9BD-A760-42D9-986B-B3B7ABED639F}"/>
              </a:ext>
            </a:extLst>
          </p:cNvPr>
          <p:cNvSpPr/>
          <p:nvPr/>
        </p:nvSpPr>
        <p:spPr>
          <a:xfrm>
            <a:off x="1433390" y="2934938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  <a:cs typeface="Courier New" panose="02070309020205020404" pitchFamily="49" charset="0"/>
              </a:rPr>
              <a:t>Scene</a:t>
            </a:r>
            <a:br>
              <a:rPr lang="en-US" sz="2400" b="1" dirty="0">
                <a:latin typeface="+mj-lt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593B104-AA75-4C99-A706-BCFBBDF261B6}"/>
              </a:ext>
            </a:extLst>
          </p:cNvPr>
          <p:cNvSpPr/>
          <p:nvPr/>
        </p:nvSpPr>
        <p:spPr>
          <a:xfrm>
            <a:off x="5249814" y="2934431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01F1C-78E5-4393-8584-DF9D1C8B2505}"/>
              </a:ext>
            </a:extLst>
          </p:cNvPr>
          <p:cNvSpPr/>
          <p:nvPr/>
        </p:nvSpPr>
        <p:spPr>
          <a:xfrm>
            <a:off x="9015536" y="2934431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814B45-DFC5-49C3-978F-EBCB645DC6E3}"/>
              </a:ext>
            </a:extLst>
          </p:cNvPr>
          <p:cNvSpPr txBox="1"/>
          <p:nvPr/>
        </p:nvSpPr>
        <p:spPr>
          <a:xfrm>
            <a:off x="1160056" y="5789488"/>
            <a:ext cx="288032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1A6249-69DB-4663-9114-BEA3C5D39B15}"/>
              </a:ext>
            </a:extLst>
          </p:cNvPr>
          <p:cNvSpPr txBox="1"/>
          <p:nvPr/>
        </p:nvSpPr>
        <p:spPr>
          <a:xfrm>
            <a:off x="4889774" y="5789488"/>
            <a:ext cx="288032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GL_TEXTURE_3D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B44A9C-642B-4A02-947A-7BB4E5791553}"/>
              </a:ext>
            </a:extLst>
          </p:cNvPr>
          <p:cNvSpPr txBox="1"/>
          <p:nvPr/>
        </p:nvSpPr>
        <p:spPr>
          <a:xfrm>
            <a:off x="1124052" y="4218250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Static pre-bake:</a:t>
            </a:r>
            <a:br>
              <a:rPr lang="en-US" dirty="0"/>
            </a:br>
            <a:r>
              <a:rPr lang="en-US" dirty="0" err="1"/>
              <a:t>Voxelize</a:t>
            </a:r>
            <a:br>
              <a:rPr lang="en-US" dirty="0"/>
            </a:br>
            <a:r>
              <a:rPr lang="en-US" dirty="0"/>
              <a:t>albedo + emission + normal</a:t>
            </a:r>
            <a:br>
              <a:rPr lang="en-US" dirty="0"/>
            </a:br>
            <a:r>
              <a:rPr lang="en-US" dirty="0"/>
              <a:t>from static geometry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4C73F1F-C8A6-401D-AB42-4BE0E3C342B3}"/>
              </a:ext>
            </a:extLst>
          </p:cNvPr>
          <p:cNvSpPr txBox="1"/>
          <p:nvPr/>
        </p:nvSpPr>
        <p:spPr>
          <a:xfrm>
            <a:off x="4853770" y="429025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Light management:</a:t>
            </a:r>
            <a:br>
              <a:rPr lang="en-US" dirty="0"/>
            </a:br>
            <a:r>
              <a:rPr lang="en-US" dirty="0"/>
              <a:t>Add/update/remove</a:t>
            </a:r>
            <a:br>
              <a:rPr lang="en-US" dirty="0"/>
            </a:br>
            <a:r>
              <a:rPr lang="en-US" dirty="0"/>
              <a:t>lights influence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7E000D-8253-4F93-9846-A93D006CAC6E}"/>
              </a:ext>
            </a:extLst>
          </p:cNvPr>
          <p:cNvSpPr txBox="1"/>
          <p:nvPr/>
        </p:nvSpPr>
        <p:spPr>
          <a:xfrm>
            <a:off x="8619492" y="4218250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Rendering:</a:t>
            </a:r>
          </a:p>
          <a:p>
            <a:pPr algn="ctr"/>
            <a:r>
              <a:rPr lang="en-US" dirty="0"/>
              <a:t>Apply indirect lighting</a:t>
            </a:r>
            <a:br>
              <a:rPr lang="en-US" dirty="0"/>
            </a:br>
            <a:r>
              <a:rPr lang="en-US" dirty="0"/>
              <a:t>to meshes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F0FA34A0-CE36-4CA9-BF7A-18F8A223D5F6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4040376" y="3356992"/>
            <a:ext cx="1209438" cy="2617162"/>
          </a:xfrm>
          <a:prstGeom prst="bentConnector3">
            <a:avLst/>
          </a:prstGeom>
          <a:ln w="38100" cap="flat" cmpd="sng" algn="ctr">
            <a:gradFill>
              <a:gsLst>
                <a:gs pos="0">
                  <a:srgbClr val="FFFF00"/>
                </a:gs>
                <a:gs pos="74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C9D6747D-AE61-4B31-8A7D-D711209F7D78}"/>
              </a:ext>
            </a:extLst>
          </p:cNvPr>
          <p:cNvCxnSpPr/>
          <p:nvPr/>
        </p:nvCxnSpPr>
        <p:spPr>
          <a:xfrm flipV="1">
            <a:off x="7770094" y="3356992"/>
            <a:ext cx="1209438" cy="2617162"/>
          </a:xfrm>
          <a:prstGeom prst="bentConnector3">
            <a:avLst/>
          </a:prstGeom>
          <a:ln w="38100" cap="flat" cmpd="sng" algn="ctr">
            <a:gradFill>
              <a:gsLst>
                <a:gs pos="0">
                  <a:srgbClr val="FFFF00"/>
                </a:gs>
                <a:gs pos="74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70C81CE-1168-4414-9C3C-54FED3076A7C}"/>
              </a:ext>
            </a:extLst>
          </p:cNvPr>
          <p:cNvSpPr txBox="1"/>
          <p:nvPr/>
        </p:nvSpPr>
        <p:spPr>
          <a:xfrm>
            <a:off x="4706542" y="1871063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E2B664F-10D4-4061-BC66-7957207F9362}"/>
              </a:ext>
            </a:extLst>
          </p:cNvPr>
          <p:cNvSpPr txBox="1"/>
          <p:nvPr/>
        </p:nvSpPr>
        <p:spPr>
          <a:xfrm>
            <a:off x="1093220" y="1872927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71D2001-44EF-4E5C-8838-400B338BE24D}"/>
              </a:ext>
            </a:extLst>
          </p:cNvPr>
          <p:cNvSpPr txBox="1"/>
          <p:nvPr/>
        </p:nvSpPr>
        <p:spPr>
          <a:xfrm>
            <a:off x="8454262" y="1871475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73EEE68-04EE-4B66-BBD4-052E4B2DE311}"/>
              </a:ext>
            </a:extLst>
          </p:cNvPr>
          <p:cNvSpPr/>
          <p:nvPr/>
        </p:nvSpPr>
        <p:spPr>
          <a:xfrm>
            <a:off x="983432" y="1340768"/>
            <a:ext cx="6822666" cy="122413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7CC31-3A06-47BB-AC8C-03F5B92E05B8}"/>
              </a:ext>
            </a:extLst>
          </p:cNvPr>
          <p:cNvSpPr/>
          <p:nvPr/>
        </p:nvSpPr>
        <p:spPr>
          <a:xfrm>
            <a:off x="8112223" y="1340768"/>
            <a:ext cx="3443969" cy="122413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BE8320-FDF5-463C-8630-B0BB2D018C49}"/>
              </a:ext>
            </a:extLst>
          </p:cNvPr>
          <p:cNvSpPr txBox="1"/>
          <p:nvPr/>
        </p:nvSpPr>
        <p:spPr>
          <a:xfrm>
            <a:off x="803412" y="1325959"/>
            <a:ext cx="142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CPU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9AA1E69-5602-4CF1-9150-58A98F70A0C3}"/>
              </a:ext>
            </a:extLst>
          </p:cNvPr>
          <p:cNvSpPr txBox="1"/>
          <p:nvPr/>
        </p:nvSpPr>
        <p:spPr>
          <a:xfrm>
            <a:off x="7991004" y="1320638"/>
            <a:ext cx="142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71891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3" grpId="0" animBg="1"/>
      <p:bldP spid="11" grpId="0" animBg="1"/>
      <p:bldP spid="4" grpId="0"/>
      <p:bldP spid="13" grpId="0"/>
      <p:bldP spid="16" grpId="0"/>
      <p:bldP spid="18" grpId="0" animBg="1"/>
      <p:bldP spid="21" grpId="0" animBg="1"/>
      <p:bldP spid="22" grpId="0" animBg="1"/>
      <p:bldP spid="24" grpId="0" animBg="1"/>
      <p:bldP spid="25" grpId="0" animBg="1"/>
      <p:bldP spid="23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ctr">
              <a:buAutoNum type="arabicPeriod"/>
            </a:pP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8FD9BD-A760-42D9-986B-B3B7ABED639F}"/>
              </a:ext>
            </a:extLst>
          </p:cNvPr>
          <p:cNvSpPr/>
          <p:nvPr/>
        </p:nvSpPr>
        <p:spPr>
          <a:xfrm>
            <a:off x="1433390" y="2934938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  <a:cs typeface="Courier New" panose="02070309020205020404" pitchFamily="49" charset="0"/>
              </a:rPr>
              <a:t>Scene</a:t>
            </a:r>
            <a:br>
              <a:rPr lang="en-US" sz="2400" b="1" dirty="0">
                <a:latin typeface="+mj-lt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593B104-AA75-4C99-A706-BCFBBDF261B6}"/>
              </a:ext>
            </a:extLst>
          </p:cNvPr>
          <p:cNvSpPr/>
          <p:nvPr/>
        </p:nvSpPr>
        <p:spPr>
          <a:xfrm>
            <a:off x="5249814" y="2934431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01F1C-78E5-4393-8584-DF9D1C8B2505}"/>
              </a:ext>
            </a:extLst>
          </p:cNvPr>
          <p:cNvSpPr/>
          <p:nvPr/>
        </p:nvSpPr>
        <p:spPr>
          <a:xfrm>
            <a:off x="9015536" y="2934431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814B45-DFC5-49C3-978F-EBCB645DC6E3}"/>
              </a:ext>
            </a:extLst>
          </p:cNvPr>
          <p:cNvSpPr txBox="1"/>
          <p:nvPr/>
        </p:nvSpPr>
        <p:spPr>
          <a:xfrm>
            <a:off x="1160056" y="5789488"/>
            <a:ext cx="288032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1A6249-69DB-4663-9114-BEA3C5D39B15}"/>
              </a:ext>
            </a:extLst>
          </p:cNvPr>
          <p:cNvSpPr txBox="1"/>
          <p:nvPr/>
        </p:nvSpPr>
        <p:spPr>
          <a:xfrm>
            <a:off x="4889774" y="5789488"/>
            <a:ext cx="288032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GL_TEXTURE_3D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B44A9C-642B-4A02-947A-7BB4E5791553}"/>
              </a:ext>
            </a:extLst>
          </p:cNvPr>
          <p:cNvSpPr txBox="1"/>
          <p:nvPr/>
        </p:nvSpPr>
        <p:spPr>
          <a:xfrm>
            <a:off x="1124052" y="4218250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Static pre-bake:</a:t>
            </a:r>
            <a:br>
              <a:rPr lang="en-US" dirty="0"/>
            </a:br>
            <a:r>
              <a:rPr lang="en-US" dirty="0" err="1"/>
              <a:t>Voxelize</a:t>
            </a:r>
            <a:br>
              <a:rPr lang="en-US" dirty="0"/>
            </a:br>
            <a:r>
              <a:rPr lang="en-US" dirty="0"/>
              <a:t>albedo + emission + normal</a:t>
            </a:r>
            <a:br>
              <a:rPr lang="en-US" dirty="0"/>
            </a:br>
            <a:r>
              <a:rPr lang="en-US" dirty="0"/>
              <a:t>from static geometry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4C73F1F-C8A6-401D-AB42-4BE0E3C342B3}"/>
              </a:ext>
            </a:extLst>
          </p:cNvPr>
          <p:cNvSpPr txBox="1"/>
          <p:nvPr/>
        </p:nvSpPr>
        <p:spPr>
          <a:xfrm>
            <a:off x="4853770" y="429025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Light management:</a:t>
            </a:r>
            <a:br>
              <a:rPr lang="en-US" dirty="0"/>
            </a:br>
            <a:r>
              <a:rPr lang="en-US" dirty="0"/>
              <a:t>Add/update/remove</a:t>
            </a:r>
            <a:br>
              <a:rPr lang="en-US" dirty="0"/>
            </a:br>
            <a:r>
              <a:rPr lang="en-US" dirty="0"/>
              <a:t>lights influence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7E000D-8253-4F93-9846-A93D006CAC6E}"/>
              </a:ext>
            </a:extLst>
          </p:cNvPr>
          <p:cNvSpPr txBox="1"/>
          <p:nvPr/>
        </p:nvSpPr>
        <p:spPr>
          <a:xfrm>
            <a:off x="8619492" y="4218250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Rendering:</a:t>
            </a:r>
          </a:p>
          <a:p>
            <a:pPr algn="ctr"/>
            <a:r>
              <a:rPr lang="en-US" dirty="0"/>
              <a:t>Apply indirect lighting</a:t>
            </a:r>
            <a:br>
              <a:rPr lang="en-US" dirty="0"/>
            </a:br>
            <a:r>
              <a:rPr lang="en-US" dirty="0"/>
              <a:t>to meshes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F0FA34A0-CE36-4CA9-BF7A-18F8A223D5F6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4040376" y="3356992"/>
            <a:ext cx="1209438" cy="2617162"/>
          </a:xfrm>
          <a:prstGeom prst="bentConnector3">
            <a:avLst/>
          </a:prstGeom>
          <a:ln w="38100" cap="flat" cmpd="sng" algn="ctr">
            <a:gradFill>
              <a:gsLst>
                <a:gs pos="0">
                  <a:srgbClr val="FFFF00"/>
                </a:gs>
                <a:gs pos="74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C9D6747D-AE61-4B31-8A7D-D711209F7D78}"/>
              </a:ext>
            </a:extLst>
          </p:cNvPr>
          <p:cNvCxnSpPr/>
          <p:nvPr/>
        </p:nvCxnSpPr>
        <p:spPr>
          <a:xfrm flipV="1">
            <a:off x="7770094" y="3356992"/>
            <a:ext cx="1209438" cy="2617162"/>
          </a:xfrm>
          <a:prstGeom prst="bentConnector3">
            <a:avLst/>
          </a:prstGeom>
          <a:ln w="38100" cap="flat" cmpd="sng" algn="ctr">
            <a:gradFill>
              <a:gsLst>
                <a:gs pos="0">
                  <a:srgbClr val="FFFF00"/>
                </a:gs>
                <a:gs pos="74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70C81CE-1168-4414-9C3C-54FED3076A7C}"/>
              </a:ext>
            </a:extLst>
          </p:cNvPr>
          <p:cNvSpPr txBox="1"/>
          <p:nvPr/>
        </p:nvSpPr>
        <p:spPr>
          <a:xfrm>
            <a:off x="4706542" y="1871063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E2B664F-10D4-4061-BC66-7957207F9362}"/>
              </a:ext>
            </a:extLst>
          </p:cNvPr>
          <p:cNvSpPr txBox="1"/>
          <p:nvPr/>
        </p:nvSpPr>
        <p:spPr>
          <a:xfrm>
            <a:off x="1093220" y="1872927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71D2001-44EF-4E5C-8838-400B338BE24D}"/>
              </a:ext>
            </a:extLst>
          </p:cNvPr>
          <p:cNvSpPr txBox="1"/>
          <p:nvPr/>
        </p:nvSpPr>
        <p:spPr>
          <a:xfrm>
            <a:off x="8454262" y="1871475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73EEE68-04EE-4B66-BBD4-052E4B2DE311}"/>
              </a:ext>
            </a:extLst>
          </p:cNvPr>
          <p:cNvSpPr/>
          <p:nvPr/>
        </p:nvSpPr>
        <p:spPr>
          <a:xfrm>
            <a:off x="983432" y="1340768"/>
            <a:ext cx="6822666" cy="122413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7CC31-3A06-47BB-AC8C-03F5B92E05B8}"/>
              </a:ext>
            </a:extLst>
          </p:cNvPr>
          <p:cNvSpPr/>
          <p:nvPr/>
        </p:nvSpPr>
        <p:spPr>
          <a:xfrm>
            <a:off x="8112223" y="1340768"/>
            <a:ext cx="3443969" cy="122413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BE8320-FDF5-463C-8630-B0BB2D018C49}"/>
              </a:ext>
            </a:extLst>
          </p:cNvPr>
          <p:cNvSpPr txBox="1"/>
          <p:nvPr/>
        </p:nvSpPr>
        <p:spPr>
          <a:xfrm>
            <a:off x="803412" y="1325959"/>
            <a:ext cx="142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CPU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9AA1E69-5602-4CF1-9150-58A98F70A0C3}"/>
              </a:ext>
            </a:extLst>
          </p:cNvPr>
          <p:cNvSpPr txBox="1"/>
          <p:nvPr/>
        </p:nvSpPr>
        <p:spPr>
          <a:xfrm>
            <a:off x="7991004" y="1320638"/>
            <a:ext cx="142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GPU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B147EA8-1C4D-40EB-9DF3-81C8DC55F127}"/>
              </a:ext>
            </a:extLst>
          </p:cNvPr>
          <p:cNvSpPr/>
          <p:nvPr/>
        </p:nvSpPr>
        <p:spPr>
          <a:xfrm>
            <a:off x="4439816" y="1124744"/>
            <a:ext cx="7416824" cy="5400600"/>
          </a:xfrm>
          <a:prstGeom prst="rect">
            <a:avLst/>
          </a:prstGeom>
          <a:solidFill>
            <a:srgbClr val="323B4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5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1.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AA78152-6F12-4261-B5AF-5F684000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92" y="1484784"/>
            <a:ext cx="5544616" cy="4627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987873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1.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5D9983-BD71-4CFE-93C2-C3D52751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1412776"/>
            <a:ext cx="6096680" cy="4572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413B7DB-CA39-4C42-96ED-329128337D1D}"/>
              </a:ext>
            </a:extLst>
          </p:cNvPr>
          <p:cNvSpPr txBox="1"/>
          <p:nvPr/>
        </p:nvSpPr>
        <p:spPr>
          <a:xfrm>
            <a:off x="7464152" y="3283531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Voxels always cubic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baseline="30000" dirty="0"/>
              <a:t>n</a:t>
            </a:r>
            <a:r>
              <a:rPr lang="en-US" sz="2400" dirty="0"/>
              <a:t> voxels on every axis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2FDF77-7ED1-4277-A6E6-E1EC4CD7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412776"/>
            <a:ext cx="6096677" cy="4572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251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1.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EEFAFD-5045-445E-82D1-A05FEF392DB8}"/>
              </a:ext>
            </a:extLst>
          </p:cNvPr>
          <p:cNvSpPr txBox="1"/>
          <p:nvPr/>
        </p:nvSpPr>
        <p:spPr>
          <a:xfrm>
            <a:off x="1775520" y="1916832"/>
            <a:ext cx="88569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Pre-bake (usually done at the editor):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 every affected </a:t>
            </a:r>
            <a:r>
              <a:rPr lang="en-US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MeshInstance</a:t>
            </a:r>
            <a:r>
              <a:rPr lang="en-US" sz="2400" dirty="0"/>
              <a:t> (intersecting AABB)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per surface, per 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plot(face,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root_cell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0,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probe_aabb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fixup()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Average alphas (presence coefficient)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Serialize to a BLOB (</a:t>
            </a:r>
            <a:r>
              <a:rPr lang="en-US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GIProbeData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PoolVector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&lt;int&gt;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clamp to [0, 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uint8_t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131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1.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EE0881-C83D-4471-BF43-E56969615EC0}"/>
              </a:ext>
            </a:extLst>
          </p:cNvPr>
          <p:cNvSpPr txBox="1"/>
          <p:nvPr/>
        </p:nvSpPr>
        <p:spPr>
          <a:xfrm>
            <a:off x="1487488" y="1556792"/>
            <a:ext cx="9541060" cy="44012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/>
            <a:b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plot(face, cell, level, </a:t>
            </a:r>
            <a:r>
              <a:rPr lang="en-US" sz="20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aabb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if level &lt;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max_level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for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child_cell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of split(cell):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	if not face in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aabb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skip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	plot(face,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child_cell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, level + 1,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child_cell.aabb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else: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subcell_data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= 0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albedo, emission, normal, </a:t>
            </a: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alpha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for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subcell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of subdivide(cell, 4, 4,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best_axis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(face)):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	if not face in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subcell.aabb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skip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subcell.aen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raycast_sample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(…)</a:t>
            </a:r>
            <a:b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subcell.alpha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+= 1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cell.data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subcell_data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/ (4 * 4)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742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2.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8FD9BD-A760-42D9-986B-B3B7ABED639F}"/>
              </a:ext>
            </a:extLst>
          </p:cNvPr>
          <p:cNvSpPr/>
          <p:nvPr/>
        </p:nvSpPr>
        <p:spPr>
          <a:xfrm>
            <a:off x="1433390" y="2934938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  <a:cs typeface="Courier New" panose="02070309020205020404" pitchFamily="49" charset="0"/>
              </a:rPr>
              <a:t>Scene</a:t>
            </a:r>
            <a:br>
              <a:rPr lang="en-US" sz="2400" b="1" dirty="0">
                <a:latin typeface="+mj-lt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593B104-AA75-4C99-A706-BCFBBDF261B6}"/>
              </a:ext>
            </a:extLst>
          </p:cNvPr>
          <p:cNvSpPr/>
          <p:nvPr/>
        </p:nvSpPr>
        <p:spPr>
          <a:xfrm>
            <a:off x="5249814" y="2934431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01F1C-78E5-4393-8584-DF9D1C8B2505}"/>
              </a:ext>
            </a:extLst>
          </p:cNvPr>
          <p:cNvSpPr/>
          <p:nvPr/>
        </p:nvSpPr>
        <p:spPr>
          <a:xfrm>
            <a:off x="9015536" y="2934431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814B45-DFC5-49C3-978F-EBCB645DC6E3}"/>
              </a:ext>
            </a:extLst>
          </p:cNvPr>
          <p:cNvSpPr txBox="1"/>
          <p:nvPr/>
        </p:nvSpPr>
        <p:spPr>
          <a:xfrm>
            <a:off x="1160056" y="5789488"/>
            <a:ext cx="288032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1A6249-69DB-4663-9114-BEA3C5D39B15}"/>
              </a:ext>
            </a:extLst>
          </p:cNvPr>
          <p:cNvSpPr txBox="1"/>
          <p:nvPr/>
        </p:nvSpPr>
        <p:spPr>
          <a:xfrm>
            <a:off x="4889774" y="5789488"/>
            <a:ext cx="288032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GL_TEXTURE_3D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B44A9C-642B-4A02-947A-7BB4E5791553}"/>
              </a:ext>
            </a:extLst>
          </p:cNvPr>
          <p:cNvSpPr txBox="1"/>
          <p:nvPr/>
        </p:nvSpPr>
        <p:spPr>
          <a:xfrm>
            <a:off x="1124052" y="4218250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Static pre-bake:</a:t>
            </a:r>
            <a:br>
              <a:rPr lang="en-US" dirty="0"/>
            </a:br>
            <a:r>
              <a:rPr lang="en-US" dirty="0" err="1"/>
              <a:t>Voxelize</a:t>
            </a:r>
            <a:br>
              <a:rPr lang="en-US" dirty="0"/>
            </a:br>
            <a:r>
              <a:rPr lang="en-US" dirty="0"/>
              <a:t>albedo + emission + normal</a:t>
            </a:r>
            <a:br>
              <a:rPr lang="en-US" dirty="0"/>
            </a:br>
            <a:r>
              <a:rPr lang="en-US" dirty="0"/>
              <a:t>from static geometry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4C73F1F-C8A6-401D-AB42-4BE0E3C342B3}"/>
              </a:ext>
            </a:extLst>
          </p:cNvPr>
          <p:cNvSpPr txBox="1"/>
          <p:nvPr/>
        </p:nvSpPr>
        <p:spPr>
          <a:xfrm>
            <a:off x="4853770" y="429025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Light management:</a:t>
            </a:r>
            <a:br>
              <a:rPr lang="en-US" dirty="0"/>
            </a:br>
            <a:r>
              <a:rPr lang="en-US" dirty="0"/>
              <a:t>Add/update/remove</a:t>
            </a:r>
            <a:br>
              <a:rPr lang="en-US" dirty="0"/>
            </a:br>
            <a:r>
              <a:rPr lang="en-US" dirty="0"/>
              <a:t>lights influence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7E000D-8253-4F93-9846-A93D006CAC6E}"/>
              </a:ext>
            </a:extLst>
          </p:cNvPr>
          <p:cNvSpPr txBox="1"/>
          <p:nvPr/>
        </p:nvSpPr>
        <p:spPr>
          <a:xfrm>
            <a:off x="8619492" y="4218250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Rendering:</a:t>
            </a:r>
          </a:p>
          <a:p>
            <a:pPr algn="ctr"/>
            <a:r>
              <a:rPr lang="en-US" dirty="0"/>
              <a:t>Apply indirect lighting</a:t>
            </a:r>
            <a:br>
              <a:rPr lang="en-US" dirty="0"/>
            </a:br>
            <a:r>
              <a:rPr lang="en-US" dirty="0"/>
              <a:t>to meshes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F0FA34A0-CE36-4CA9-BF7A-18F8A223D5F6}"/>
              </a:ext>
            </a:extLst>
          </p:cNvPr>
          <p:cNvCxnSpPr>
            <a:cxnSpLocks/>
          </p:cNvCxnSpPr>
          <p:nvPr/>
        </p:nvCxnSpPr>
        <p:spPr>
          <a:xfrm flipV="1">
            <a:off x="4022466" y="3356992"/>
            <a:ext cx="1209438" cy="2617162"/>
          </a:xfrm>
          <a:prstGeom prst="bentConnector3">
            <a:avLst/>
          </a:prstGeom>
          <a:ln w="38100" cap="flat" cmpd="sng" algn="ctr">
            <a:gradFill>
              <a:gsLst>
                <a:gs pos="0">
                  <a:srgbClr val="FFFF00"/>
                </a:gs>
                <a:gs pos="74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C9D6747D-AE61-4B31-8A7D-D711209F7D78}"/>
              </a:ext>
            </a:extLst>
          </p:cNvPr>
          <p:cNvCxnSpPr/>
          <p:nvPr/>
        </p:nvCxnSpPr>
        <p:spPr>
          <a:xfrm flipV="1">
            <a:off x="7770094" y="3356992"/>
            <a:ext cx="1209438" cy="2617162"/>
          </a:xfrm>
          <a:prstGeom prst="bentConnector3">
            <a:avLst/>
          </a:prstGeom>
          <a:ln w="38100" cap="flat" cmpd="sng" algn="ctr">
            <a:gradFill>
              <a:gsLst>
                <a:gs pos="0">
                  <a:srgbClr val="FFFF00"/>
                </a:gs>
                <a:gs pos="74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70C81CE-1168-4414-9C3C-54FED3076A7C}"/>
              </a:ext>
            </a:extLst>
          </p:cNvPr>
          <p:cNvSpPr txBox="1"/>
          <p:nvPr/>
        </p:nvSpPr>
        <p:spPr>
          <a:xfrm>
            <a:off x="4706542" y="1871063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E2B664F-10D4-4061-BC66-7957207F9362}"/>
              </a:ext>
            </a:extLst>
          </p:cNvPr>
          <p:cNvSpPr txBox="1"/>
          <p:nvPr/>
        </p:nvSpPr>
        <p:spPr>
          <a:xfrm>
            <a:off x="1093220" y="1872927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71D2001-44EF-4E5C-8838-400B338BE24D}"/>
              </a:ext>
            </a:extLst>
          </p:cNvPr>
          <p:cNvSpPr txBox="1"/>
          <p:nvPr/>
        </p:nvSpPr>
        <p:spPr>
          <a:xfrm>
            <a:off x="8454262" y="1871475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73EEE68-04EE-4B66-BBD4-052E4B2DE311}"/>
              </a:ext>
            </a:extLst>
          </p:cNvPr>
          <p:cNvSpPr/>
          <p:nvPr/>
        </p:nvSpPr>
        <p:spPr>
          <a:xfrm>
            <a:off x="983432" y="1340768"/>
            <a:ext cx="6822666" cy="122413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7CC31-3A06-47BB-AC8C-03F5B92E05B8}"/>
              </a:ext>
            </a:extLst>
          </p:cNvPr>
          <p:cNvSpPr/>
          <p:nvPr/>
        </p:nvSpPr>
        <p:spPr>
          <a:xfrm>
            <a:off x="8112223" y="1340768"/>
            <a:ext cx="3443969" cy="122413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BE8320-FDF5-463C-8630-B0BB2D018C49}"/>
              </a:ext>
            </a:extLst>
          </p:cNvPr>
          <p:cNvSpPr txBox="1"/>
          <p:nvPr/>
        </p:nvSpPr>
        <p:spPr>
          <a:xfrm>
            <a:off x="803412" y="1325959"/>
            <a:ext cx="142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CPU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9AA1E69-5602-4CF1-9150-58A98F70A0C3}"/>
              </a:ext>
            </a:extLst>
          </p:cNvPr>
          <p:cNvSpPr txBox="1"/>
          <p:nvPr/>
        </p:nvSpPr>
        <p:spPr>
          <a:xfrm>
            <a:off x="7991004" y="1320638"/>
            <a:ext cx="142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GPU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B147EA8-1C4D-40EB-9DF3-81C8DC55F127}"/>
              </a:ext>
            </a:extLst>
          </p:cNvPr>
          <p:cNvSpPr/>
          <p:nvPr/>
        </p:nvSpPr>
        <p:spPr>
          <a:xfrm>
            <a:off x="8166138" y="1124744"/>
            <a:ext cx="3690502" cy="5400600"/>
          </a:xfrm>
          <a:prstGeom prst="rect">
            <a:avLst/>
          </a:prstGeom>
          <a:solidFill>
            <a:srgbClr val="323B4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C2F790A-C40C-41CE-B7AE-6C6B312757C2}"/>
              </a:ext>
            </a:extLst>
          </p:cNvPr>
          <p:cNvSpPr/>
          <p:nvPr/>
        </p:nvSpPr>
        <p:spPr>
          <a:xfrm>
            <a:off x="475868" y="1277144"/>
            <a:ext cx="3945854" cy="5400600"/>
          </a:xfrm>
          <a:prstGeom prst="rect">
            <a:avLst/>
          </a:prstGeom>
          <a:solidFill>
            <a:srgbClr val="323B4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16778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2.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EEFAFD-5045-445E-82D1-A05FEF392DB8}"/>
              </a:ext>
            </a:extLst>
          </p:cNvPr>
          <p:cNvSpPr txBox="1"/>
          <p:nvPr/>
        </p:nvSpPr>
        <p:spPr>
          <a:xfrm>
            <a:off x="551384" y="1421729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 frame, per </a:t>
            </a:r>
            <a:r>
              <a:rPr lang="en-US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01F3C41-2D66-4F4F-BE1B-C0C98B07657A}"/>
              </a:ext>
            </a:extLst>
          </p:cNvPr>
          <p:cNvSpPr/>
          <p:nvPr/>
        </p:nvSpPr>
        <p:spPr>
          <a:xfrm>
            <a:off x="666629" y="2622058"/>
            <a:ext cx="2736304" cy="89622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STAGE_CHECK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3C5BADB-160F-498B-9C0F-50B5C5D5FED3}"/>
              </a:ext>
            </a:extLst>
          </p:cNvPr>
          <p:cNvSpPr/>
          <p:nvPr/>
        </p:nvSpPr>
        <p:spPr>
          <a:xfrm>
            <a:off x="6549406" y="1645851"/>
            <a:ext cx="3522598" cy="89622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STAGE_LIGHTING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AE16FE7-6A3F-4BA5-9A51-5B5EB47D3990}"/>
              </a:ext>
            </a:extLst>
          </p:cNvPr>
          <p:cNvSpPr/>
          <p:nvPr/>
        </p:nvSpPr>
        <p:spPr>
          <a:xfrm>
            <a:off x="8184232" y="4313394"/>
            <a:ext cx="3711309" cy="89622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STAGE_UPLOADING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F5E324-9D9A-4D07-ADFC-1ED168A6FD64}"/>
              </a:ext>
            </a:extLst>
          </p:cNvPr>
          <p:cNvSpPr txBox="1"/>
          <p:nvPr/>
        </p:nvSpPr>
        <p:spPr>
          <a:xfrm>
            <a:off x="346592" y="3663022"/>
            <a:ext cx="5616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Check invalid: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set up or propagation param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Light cache changed</a:t>
            </a:r>
          </a:p>
          <a:p>
            <a:r>
              <a:rPr lang="en-US" sz="2000" dirty="0"/>
              <a:t>If not set 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Initialize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LocalData</a:t>
            </a:r>
            <a:r>
              <a:rPr lang="en-US" dirty="0"/>
              <a:t> cells with emission from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GIProbeData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(storing energy as </a:t>
            </a:r>
            <a:r>
              <a:rPr 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unint16_t[3]</a:t>
            </a:r>
            <a:r>
              <a:rPr lang="en-US" dirty="0">
                <a:cs typeface="Courier New" panose="02070309020205020404" pitchFamily="49" charset="0"/>
              </a:rPr>
              <a:t>)</a:t>
            </a:r>
            <a:endParaRPr lang="en-US" sz="2000" dirty="0"/>
          </a:p>
          <a:p>
            <a:r>
              <a:rPr lang="en-US" sz="2000" dirty="0"/>
              <a:t>If any of them: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Enqueue update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ECECAB-0F8B-4693-AD44-722E503CE20F}"/>
              </a:ext>
            </a:extLst>
          </p:cNvPr>
          <p:cNvSpPr txBox="1"/>
          <p:nvPr/>
        </p:nvSpPr>
        <p:spPr>
          <a:xfrm>
            <a:off x="9851577" y="2930537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Done</a:t>
            </a:r>
            <a:br>
              <a:rPr lang="en-US" sz="2000" dirty="0"/>
            </a:br>
            <a:endParaRPr lang="en-US" sz="2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7815067-23AB-47A9-940F-143117A81483}"/>
              </a:ext>
            </a:extLst>
          </p:cNvPr>
          <p:cNvCxnSpPr>
            <a:cxnSpLocks/>
            <a:stCxn id="2" idx="7"/>
            <a:endCxn id="7" idx="2"/>
          </p:cNvCxnSpPr>
          <p:nvPr/>
        </p:nvCxnSpPr>
        <p:spPr>
          <a:xfrm flipV="1">
            <a:off x="3002211" y="2093963"/>
            <a:ext cx="3547195" cy="659344"/>
          </a:xfrm>
          <a:prstGeom prst="straightConnector1">
            <a:avLst/>
          </a:prstGeom>
          <a:ln w="38100" cap="flat" cmpd="sng" algn="ctr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8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55A5B43-8880-4653-B7E6-4198FFC25A2F}"/>
              </a:ext>
            </a:extLst>
          </p:cNvPr>
          <p:cNvCxnSpPr>
            <a:cxnSpLocks/>
            <a:stCxn id="7" idx="5"/>
            <a:endCxn id="8" idx="0"/>
          </p:cNvCxnSpPr>
          <p:nvPr/>
        </p:nvCxnSpPr>
        <p:spPr>
          <a:xfrm>
            <a:off x="9556131" y="2410825"/>
            <a:ext cx="483756" cy="1902569"/>
          </a:xfrm>
          <a:prstGeom prst="straightConnector1">
            <a:avLst/>
          </a:prstGeom>
          <a:ln w="38100" cap="flat" cmpd="sng" algn="ctr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8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0FAA502-224C-49E8-B3E6-3E6DCA4996B6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3070170"/>
            <a:ext cx="4781299" cy="1691336"/>
          </a:xfrm>
          <a:prstGeom prst="straightConnector1">
            <a:avLst/>
          </a:prstGeom>
          <a:ln w="38100" cap="flat" cmpd="sng" algn="ctr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8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BC4BBE6-6DAF-42BC-B13F-984FF5329A25}"/>
              </a:ext>
            </a:extLst>
          </p:cNvPr>
          <p:cNvSpPr txBox="1"/>
          <p:nvPr/>
        </p:nvSpPr>
        <p:spPr>
          <a:xfrm>
            <a:off x="7032105" y="5254428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Send data to the </a:t>
            </a:r>
            <a:r>
              <a:rPr lang="en-US" sz="2400" b="1" dirty="0">
                <a:solidFill>
                  <a:schemeClr val="tx2"/>
                </a:solidFill>
              </a:rPr>
              <a:t>Rasterizer</a:t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dirty="0"/>
              <a:t>(update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GL_TEXTURE_3D</a:t>
            </a:r>
            <a:r>
              <a:rPr lang="en-US" dirty="0"/>
              <a:t> in a GL backend)</a:t>
            </a:r>
            <a:endParaRPr lang="en-US" sz="16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033163F-555A-47D0-970A-7E7992BDE3E7}"/>
              </a:ext>
            </a:extLst>
          </p:cNvPr>
          <p:cNvSpPr txBox="1"/>
          <p:nvPr/>
        </p:nvSpPr>
        <p:spPr>
          <a:xfrm>
            <a:off x="3730495" y="2045421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Invalid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2151CCD-31C3-4118-8B55-53D2492061F0}"/>
              </a:ext>
            </a:extLst>
          </p:cNvPr>
          <p:cNvSpPr txBox="1"/>
          <p:nvPr/>
        </p:nvSpPr>
        <p:spPr>
          <a:xfrm>
            <a:off x="6542394" y="2623297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Update </a:t>
            </a:r>
            <a:r>
              <a:rPr lang="en-US" sz="2000" dirty="0" err="1"/>
              <a:t>voxelized</a:t>
            </a:r>
            <a:r>
              <a:rPr lang="en-US" sz="2000" dirty="0"/>
              <a:t> light</a:t>
            </a:r>
            <a:br>
              <a:rPr lang="en-US" sz="2000" dirty="0"/>
            </a:br>
            <a:r>
              <a:rPr lang="en-US" sz="2000" dirty="0"/>
              <a:t>in a dedicated thread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8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5" grpId="0" build="p" bldLvl="2"/>
      <p:bldP spid="10" grpId="0"/>
      <p:bldP spid="31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2.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EEFAFD-5045-445E-82D1-A05FEF392DB8}"/>
              </a:ext>
            </a:extLst>
          </p:cNvPr>
          <p:cNvSpPr txBox="1"/>
          <p:nvPr/>
        </p:nvSpPr>
        <p:spPr>
          <a:xfrm>
            <a:off x="1145450" y="1340768"/>
            <a:ext cx="99011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STATE_LIGHTING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cs typeface="Courier New" panose="02070309020205020404" pitchFamily="49" charset="0"/>
              </a:rPr>
              <a:t>Update voxelization in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local_data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upon scene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GIProbeData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400" dirty="0">
                <a:cs typeface="Courier New" panose="02070309020205020404" pitchFamily="49" charset="0"/>
              </a:rPr>
              <a:t>and lights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: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Per each light removed or changed</a:t>
            </a:r>
          </a:p>
          <a:p>
            <a:pPr lvl="2"/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bake_light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(light, -1) // Deterministic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Per each </a:t>
            </a:r>
            <a:r>
              <a:rPr lang="en-US" sz="2400" dirty="0" err="1">
                <a:cs typeface="Courier New" panose="02070309020205020404" pitchFamily="49" charset="0"/>
              </a:rPr>
              <a:t>ight</a:t>
            </a:r>
            <a:r>
              <a:rPr lang="en-US" sz="2400" dirty="0">
                <a:cs typeface="Courier New" panose="02070309020205020404" pitchFamily="49" charset="0"/>
              </a:rPr>
              <a:t> added or changed</a:t>
            </a:r>
          </a:p>
          <a:p>
            <a:pPr lvl="2"/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bake_light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(light, +1) // Deterministic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Recursively </a:t>
            </a:r>
            <a:r>
              <a:rPr lang="en-US" sz="2400" dirty="0" err="1">
                <a:cs typeface="Courier New" panose="02070309020205020404" pitchFamily="49" charset="0"/>
              </a:rPr>
              <a:t>downsample</a:t>
            </a:r>
            <a:r>
              <a:rPr lang="en-US" sz="2400" dirty="0">
                <a:cs typeface="Courier New" panose="02070309020205020404" pitchFamily="49" charset="0"/>
              </a:rPr>
              <a:t> up to the first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Build final data, ready to be sent to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cs typeface="Courier New" panose="02070309020205020404" pitchFamily="49" charset="0"/>
              </a:rPr>
              <a:t>(even right as S3TC if wanted):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cs typeface="Courier New" panose="02070309020205020404" pitchFamily="49" charset="0"/>
              </a:rPr>
              <a:t>Mip</a:t>
            </a:r>
            <a:r>
              <a:rPr lang="en-US" sz="2400" dirty="0">
                <a:cs typeface="Courier New" panose="02070309020205020404" pitchFamily="49" charset="0"/>
              </a:rPr>
              <a:t>-map chain, each </a:t>
            </a:r>
            <a:r>
              <a:rPr lang="en-US" sz="2400" dirty="0" err="1">
                <a:cs typeface="Courier New" panose="02070309020205020404" pitchFamily="49" charset="0"/>
              </a:rPr>
              <a:t>texel</a:t>
            </a:r>
            <a:r>
              <a:rPr lang="en-US" sz="2400" dirty="0">
                <a:cs typeface="Courier New" panose="02070309020205020404" pitchFamily="49" charset="0"/>
              </a:rPr>
              <a:t> computed as:</a:t>
            </a:r>
          </a:p>
          <a:p>
            <a:pPr lvl="3"/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texel.rgb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local_cell.energy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probe.dyn_range</a:t>
            </a:r>
            <a:endParaRPr lang="en-US" sz="20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texel.a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probe_cell.alpha</a:t>
            </a:r>
            <a:b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41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12CC-FA65-4733-A3C9-289122CB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engine + Editor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867139-D8DE-42C5-BCD9-9168CC4BF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3437" y="2924944"/>
            <a:ext cx="3851593" cy="237626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2D &amp; 3D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Full of visual tools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Very easy to learn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58721BC9-E12C-4AEA-8924-6F0EB983A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7408" y="2399886"/>
            <a:ext cx="6127750" cy="360529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90500">
              <a:schemeClr val="bg2">
                <a:lumMod val="60000"/>
                <a:lumOff val="40000"/>
                <a:alpha val="12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164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2.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0E1DF50-BE2C-47CC-B6E0-39031EE9446D}"/>
              </a:ext>
            </a:extLst>
          </p:cNvPr>
          <p:cNvSpPr txBox="1"/>
          <p:nvPr/>
        </p:nvSpPr>
        <p:spPr>
          <a:xfrm>
            <a:off x="1271464" y="2204864"/>
            <a:ext cx="9541060" cy="31700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2pPr lvl="1">
              <a:defRPr sz="2000">
                <a:latin typeface="Consolas" panose="020B0609020204030204" pitchFamily="49" charset="0"/>
                <a:cs typeface="Courier New" panose="02070309020205020404" pitchFamily="49" charset="0"/>
              </a:defRPr>
            </a:lvl2pPr>
          </a:lstStyle>
          <a:p>
            <a:pPr lvl="1"/>
            <a:br>
              <a:rPr lang="en-US" dirty="0"/>
            </a:br>
            <a:r>
              <a:rPr lang="en-US" b="1" dirty="0" err="1"/>
              <a:t>bake_light</a:t>
            </a:r>
            <a:r>
              <a:rPr lang="en-US" b="1" dirty="0"/>
              <a:t>(light, sign):</a:t>
            </a:r>
          </a:p>
          <a:p>
            <a:pPr lvl="1"/>
            <a:r>
              <a:rPr lang="en-US" dirty="0"/>
              <a:t>	for each cell:</a:t>
            </a:r>
          </a:p>
          <a:p>
            <a:pPr lvl="1"/>
            <a:r>
              <a:rPr lang="en-US" dirty="0"/>
              <a:t>		</a:t>
            </a:r>
            <a:r>
              <a:rPr lang="en-US" dirty="0" err="1"/>
              <a:t>cell_hit</a:t>
            </a:r>
            <a:r>
              <a:rPr lang="en-US" dirty="0"/>
              <a:t> = track(light, cell)</a:t>
            </a:r>
          </a:p>
          <a:p>
            <a:pPr lvl="1"/>
            <a:r>
              <a:rPr lang="en-US" dirty="0"/>
              <a:t>		if </a:t>
            </a:r>
            <a:r>
              <a:rPr lang="en-US" dirty="0" err="1"/>
              <a:t>cell_hit</a:t>
            </a:r>
            <a:r>
              <a:rPr lang="en-US" dirty="0"/>
              <a:t> == cell:</a:t>
            </a:r>
          </a:p>
          <a:p>
            <a:pPr lvl="1"/>
            <a:r>
              <a:rPr lang="en-US" dirty="0"/>
              <a:t>			</a:t>
            </a:r>
            <a:r>
              <a:rPr lang="en-US" dirty="0" err="1"/>
              <a:t>light_rgb</a:t>
            </a:r>
            <a:r>
              <a:rPr lang="en-US" dirty="0"/>
              <a:t> = </a:t>
            </a:r>
            <a:r>
              <a:rPr lang="en-US" dirty="0" err="1"/>
              <a:t>light.color</a:t>
            </a:r>
            <a:r>
              <a:rPr lang="en-US" dirty="0"/>
              <a:t> * </a:t>
            </a:r>
            <a:r>
              <a:rPr lang="en-US" dirty="0" err="1"/>
              <a:t>light.energy</a:t>
            </a:r>
            <a:endParaRPr lang="en-US" dirty="0"/>
          </a:p>
          <a:p>
            <a:pPr lvl="1"/>
            <a:r>
              <a:rPr lang="en-US" dirty="0"/>
              <a:t>			</a:t>
            </a:r>
            <a:r>
              <a:rPr lang="en-US" dirty="0" err="1"/>
              <a:t>local_data_cell.energy</a:t>
            </a:r>
            <a:r>
              <a:rPr lang="en-US" dirty="0"/>
              <a:t> +=</a:t>
            </a:r>
          </a:p>
          <a:p>
            <a:pPr lvl="1"/>
            <a:r>
              <a:rPr lang="en-US" dirty="0"/>
              <a:t>				</a:t>
            </a:r>
            <a:r>
              <a:rPr lang="en-US" dirty="0" err="1"/>
              <a:t>gi_probe_data.cell.albedo</a:t>
            </a:r>
            <a:r>
              <a:rPr lang="en-US" dirty="0"/>
              <a:t> * </a:t>
            </a:r>
            <a:r>
              <a:rPr lang="en-US" dirty="0" err="1"/>
              <a:t>light_rgb</a:t>
            </a:r>
            <a:endParaRPr lang="en-US" dirty="0"/>
          </a:p>
          <a:p>
            <a:pPr lvl="1"/>
            <a:r>
              <a:rPr lang="en-US" dirty="0"/>
              <a:t>	</a:t>
            </a:r>
          </a:p>
          <a:p>
            <a:pPr lvl="1"/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5856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2.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A16799-63E0-4499-86C5-99CAAD73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31" y="2473148"/>
            <a:ext cx="6912768" cy="3501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734F3F0-EB49-458C-8550-EB5DFD7FF8C3}"/>
              </a:ext>
            </a:extLst>
          </p:cNvPr>
          <p:cNvSpPr/>
          <p:nvPr/>
        </p:nvSpPr>
        <p:spPr>
          <a:xfrm>
            <a:off x="1919536" y="1628800"/>
            <a:ext cx="9289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cs typeface="Courier New" panose="02070309020205020404" pitchFamily="49" charset="0"/>
              </a:rPr>
              <a:t>Once slice of the </a:t>
            </a:r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GL_TEXTURE_3D </a:t>
            </a:r>
            <a:r>
              <a:rPr lang="en-US" sz="3200" dirty="0">
                <a:cs typeface="Courier New" panose="02070309020205020404" pitchFamily="49" charset="0"/>
              </a:rPr>
              <a:t>(128x64x128)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678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3.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8FD9BD-A760-42D9-986B-B3B7ABED639F}"/>
              </a:ext>
            </a:extLst>
          </p:cNvPr>
          <p:cNvSpPr/>
          <p:nvPr/>
        </p:nvSpPr>
        <p:spPr>
          <a:xfrm>
            <a:off x="1433390" y="2934938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  <a:cs typeface="Courier New" panose="02070309020205020404" pitchFamily="49" charset="0"/>
              </a:rPr>
              <a:t>Scene</a:t>
            </a:r>
            <a:br>
              <a:rPr lang="en-US" sz="2400" b="1" dirty="0">
                <a:latin typeface="+mj-lt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endParaRPr lang="en-US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593B104-AA75-4C99-A706-BCFBBDF261B6}"/>
              </a:ext>
            </a:extLst>
          </p:cNvPr>
          <p:cNvSpPr/>
          <p:nvPr/>
        </p:nvSpPr>
        <p:spPr>
          <a:xfrm>
            <a:off x="5249814" y="2934431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01F1C-78E5-4393-8584-DF9D1C8B2505}"/>
              </a:ext>
            </a:extLst>
          </p:cNvPr>
          <p:cNvSpPr/>
          <p:nvPr/>
        </p:nvSpPr>
        <p:spPr>
          <a:xfrm>
            <a:off x="9015536" y="2934431"/>
            <a:ext cx="2160240" cy="845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814B45-DFC5-49C3-978F-EBCB645DC6E3}"/>
              </a:ext>
            </a:extLst>
          </p:cNvPr>
          <p:cNvSpPr txBox="1"/>
          <p:nvPr/>
        </p:nvSpPr>
        <p:spPr>
          <a:xfrm>
            <a:off x="1160056" y="5789488"/>
            <a:ext cx="288032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1A6249-69DB-4663-9114-BEA3C5D39B15}"/>
              </a:ext>
            </a:extLst>
          </p:cNvPr>
          <p:cNvSpPr txBox="1"/>
          <p:nvPr/>
        </p:nvSpPr>
        <p:spPr>
          <a:xfrm>
            <a:off x="4889774" y="5789488"/>
            <a:ext cx="288032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GL_TEXTURE_3D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B44A9C-642B-4A02-947A-7BB4E5791553}"/>
              </a:ext>
            </a:extLst>
          </p:cNvPr>
          <p:cNvSpPr txBox="1"/>
          <p:nvPr/>
        </p:nvSpPr>
        <p:spPr>
          <a:xfrm>
            <a:off x="1124052" y="4218250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Static pre-bake:</a:t>
            </a:r>
            <a:br>
              <a:rPr lang="en-US" dirty="0"/>
            </a:br>
            <a:r>
              <a:rPr lang="en-US" dirty="0" err="1"/>
              <a:t>Voxelize</a:t>
            </a:r>
            <a:br>
              <a:rPr lang="en-US" dirty="0"/>
            </a:br>
            <a:r>
              <a:rPr lang="en-US" dirty="0"/>
              <a:t>albedo + emission + normal</a:t>
            </a:r>
            <a:br>
              <a:rPr lang="en-US" dirty="0"/>
            </a:br>
            <a:r>
              <a:rPr lang="en-US" dirty="0"/>
              <a:t>from static geometry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4C73F1F-C8A6-401D-AB42-4BE0E3C342B3}"/>
              </a:ext>
            </a:extLst>
          </p:cNvPr>
          <p:cNvSpPr txBox="1"/>
          <p:nvPr/>
        </p:nvSpPr>
        <p:spPr>
          <a:xfrm>
            <a:off x="4853770" y="429025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Light management:</a:t>
            </a:r>
            <a:br>
              <a:rPr lang="en-US" dirty="0"/>
            </a:br>
            <a:r>
              <a:rPr lang="en-US" dirty="0"/>
              <a:t>Add/update/remove</a:t>
            </a:r>
            <a:br>
              <a:rPr lang="en-US" dirty="0"/>
            </a:br>
            <a:r>
              <a:rPr lang="en-US" dirty="0"/>
              <a:t>lights influence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7E000D-8253-4F93-9846-A93D006CAC6E}"/>
              </a:ext>
            </a:extLst>
          </p:cNvPr>
          <p:cNvSpPr txBox="1"/>
          <p:nvPr/>
        </p:nvSpPr>
        <p:spPr>
          <a:xfrm>
            <a:off x="8619492" y="4218250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Rendering:</a:t>
            </a:r>
          </a:p>
          <a:p>
            <a:pPr algn="ctr"/>
            <a:r>
              <a:rPr lang="en-US" dirty="0"/>
              <a:t>Apply indirect lighting</a:t>
            </a:r>
            <a:br>
              <a:rPr lang="en-US" dirty="0"/>
            </a:br>
            <a:r>
              <a:rPr lang="en-US" dirty="0"/>
              <a:t>to meshes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F0FA34A0-CE36-4CA9-BF7A-18F8A223D5F6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4040376" y="3356992"/>
            <a:ext cx="1209438" cy="2617162"/>
          </a:xfrm>
          <a:prstGeom prst="bentConnector3">
            <a:avLst/>
          </a:prstGeom>
          <a:ln w="38100" cap="flat" cmpd="sng" algn="ctr">
            <a:gradFill>
              <a:gsLst>
                <a:gs pos="0">
                  <a:srgbClr val="FFFF00"/>
                </a:gs>
                <a:gs pos="74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C9D6747D-AE61-4B31-8A7D-D711209F7D78}"/>
              </a:ext>
            </a:extLst>
          </p:cNvPr>
          <p:cNvCxnSpPr/>
          <p:nvPr/>
        </p:nvCxnSpPr>
        <p:spPr>
          <a:xfrm flipV="1">
            <a:off x="7770094" y="3356992"/>
            <a:ext cx="1209438" cy="2617162"/>
          </a:xfrm>
          <a:prstGeom prst="bentConnector3">
            <a:avLst/>
          </a:prstGeom>
          <a:ln w="38100" cap="flat" cmpd="sng" algn="ctr">
            <a:gradFill>
              <a:gsLst>
                <a:gs pos="0">
                  <a:srgbClr val="FFFF00"/>
                </a:gs>
                <a:gs pos="74000">
                  <a:srgbClr val="FFC000"/>
                </a:gs>
                <a:gs pos="100000">
                  <a:srgbClr val="FFFF00"/>
                </a:gs>
              </a:gsLst>
              <a:lin ang="5400000" scaled="1"/>
            </a:gra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70C81CE-1168-4414-9C3C-54FED3076A7C}"/>
              </a:ext>
            </a:extLst>
          </p:cNvPr>
          <p:cNvSpPr txBox="1"/>
          <p:nvPr/>
        </p:nvSpPr>
        <p:spPr>
          <a:xfrm>
            <a:off x="4706542" y="1871063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E2B664F-10D4-4061-BC66-7957207F9362}"/>
              </a:ext>
            </a:extLst>
          </p:cNvPr>
          <p:cNvSpPr txBox="1"/>
          <p:nvPr/>
        </p:nvSpPr>
        <p:spPr>
          <a:xfrm>
            <a:off x="1093220" y="1872927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71D2001-44EF-4E5C-8838-400B338BE24D}"/>
              </a:ext>
            </a:extLst>
          </p:cNvPr>
          <p:cNvSpPr txBox="1"/>
          <p:nvPr/>
        </p:nvSpPr>
        <p:spPr>
          <a:xfrm>
            <a:off x="8454262" y="1871475"/>
            <a:ext cx="2916324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73EEE68-04EE-4B66-BBD4-052E4B2DE311}"/>
              </a:ext>
            </a:extLst>
          </p:cNvPr>
          <p:cNvSpPr/>
          <p:nvPr/>
        </p:nvSpPr>
        <p:spPr>
          <a:xfrm>
            <a:off x="983432" y="1340768"/>
            <a:ext cx="6822666" cy="122413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7CC31-3A06-47BB-AC8C-03F5B92E05B8}"/>
              </a:ext>
            </a:extLst>
          </p:cNvPr>
          <p:cNvSpPr/>
          <p:nvPr/>
        </p:nvSpPr>
        <p:spPr>
          <a:xfrm>
            <a:off x="8112223" y="1340768"/>
            <a:ext cx="3443969" cy="122413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BE8320-FDF5-463C-8630-B0BB2D018C49}"/>
              </a:ext>
            </a:extLst>
          </p:cNvPr>
          <p:cNvSpPr txBox="1"/>
          <p:nvPr/>
        </p:nvSpPr>
        <p:spPr>
          <a:xfrm>
            <a:off x="803412" y="1325959"/>
            <a:ext cx="142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CPU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9AA1E69-5602-4CF1-9150-58A98F70A0C3}"/>
              </a:ext>
            </a:extLst>
          </p:cNvPr>
          <p:cNvSpPr txBox="1"/>
          <p:nvPr/>
        </p:nvSpPr>
        <p:spPr>
          <a:xfrm>
            <a:off x="7991004" y="1320638"/>
            <a:ext cx="142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GPU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B147EA8-1C4D-40EB-9DF3-81C8DC55F127}"/>
              </a:ext>
            </a:extLst>
          </p:cNvPr>
          <p:cNvSpPr/>
          <p:nvPr/>
        </p:nvSpPr>
        <p:spPr>
          <a:xfrm>
            <a:off x="479376" y="1124744"/>
            <a:ext cx="7511628" cy="5400600"/>
          </a:xfrm>
          <a:prstGeom prst="rect">
            <a:avLst/>
          </a:prstGeom>
          <a:solidFill>
            <a:srgbClr val="323B4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28101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3.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B9922C-BDFA-43EF-AE73-1DD720E51732}"/>
              </a:ext>
            </a:extLst>
          </p:cNvPr>
          <p:cNvSpPr txBox="1"/>
          <p:nvPr/>
        </p:nvSpPr>
        <p:spPr>
          <a:xfrm>
            <a:off x="983432" y="1628800"/>
            <a:ext cx="99011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Per frame,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VisualServer</a:t>
            </a:r>
            <a:r>
              <a:rPr lang="en-US" sz="2400" dirty="0">
                <a:cs typeface="Courier New" panose="02070309020205020404" pitchFamily="49" charset="0"/>
              </a:rPr>
              <a:t> associates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GIProbe</a:t>
            </a:r>
            <a:r>
              <a:rPr lang="en-US" sz="2400" dirty="0" err="1">
                <a:cs typeface="Courier New" panose="02070309020205020404" pitchFamily="49" charset="0"/>
              </a:rPr>
              <a:t>s</a:t>
            </a:r>
            <a:r>
              <a:rPr lang="en-US" sz="2400" dirty="0">
                <a:cs typeface="Courier New" panose="02070309020205020404" pitchFamily="49" charset="0"/>
              </a:rPr>
              <a:t> with affected meshes.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The 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r>
              <a:rPr lang="en-US" sz="2400" dirty="0">
                <a:cs typeface="Courier New" panose="02070309020205020404" pitchFamily="49" charset="0"/>
              </a:rPr>
              <a:t> picks two at most for a given mesh, and sets these uniforms:</a:t>
            </a:r>
          </a:p>
          <a:p>
            <a:endParaRPr lang="en-US" sz="2400" dirty="0">
              <a:cs typeface="Courier New" panose="02070309020205020404" pitchFamily="49" charset="0"/>
            </a:endParaRPr>
          </a:p>
          <a:p>
            <a:pPr lvl="1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mediump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sampler3D gi_probe1;</a:t>
            </a:r>
          </a:p>
          <a:p>
            <a:pPr lvl="1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mat4 gi_probe_xform1;</a:t>
            </a:r>
          </a:p>
          <a:p>
            <a:pPr lvl="1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vec3 gi_probe_bounds1;</a:t>
            </a:r>
          </a:p>
          <a:p>
            <a:pPr lvl="1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vec3 gi_probe_cell_size1;</a:t>
            </a:r>
          </a:p>
          <a:p>
            <a:pPr lvl="1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float gi_probe_multiplier1;</a:t>
            </a:r>
          </a:p>
          <a:p>
            <a:pPr lvl="1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float gi_probe_bias1;</a:t>
            </a:r>
          </a:p>
          <a:p>
            <a:pPr lvl="1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float gi_probe_normal_bias1;</a:t>
            </a:r>
          </a:p>
          <a:p>
            <a:pPr lvl="1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bool gi_probe_blend_ambient1;</a:t>
            </a:r>
          </a:p>
          <a:p>
            <a:pPr lvl="1"/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same for the 2</a:t>
            </a:r>
            <a:r>
              <a:rPr lang="en-US" sz="2000" b="1" baseline="30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probe (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gi_probe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...2)</a:t>
            </a:r>
          </a:p>
        </p:txBody>
      </p:sp>
    </p:spTree>
    <p:extLst>
      <p:ext uri="{BB962C8B-B14F-4D97-AF65-F5344CB8AC3E}">
        <p14:creationId xmlns:p14="http://schemas.microsoft.com/office/powerpoint/2010/main" val="1301026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3.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B9922C-BDFA-43EF-AE73-1DD720E51732}"/>
              </a:ext>
            </a:extLst>
          </p:cNvPr>
          <p:cNvSpPr txBox="1"/>
          <p:nvPr/>
        </p:nvSpPr>
        <p:spPr>
          <a:xfrm>
            <a:off x="778867" y="1378799"/>
            <a:ext cx="7920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Per every GI-affected mesh: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Per every fragment: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Sum indirect lighting, computed as a</a:t>
            </a:r>
            <a:br>
              <a:rPr lang="en-US" sz="2400" dirty="0"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cs typeface="Courier New" panose="02070309020205020404" pitchFamily="49" charset="0"/>
              </a:rPr>
              <a:t>weighted average of the light inside N cones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cs typeface="Courier New" panose="02070309020205020404" pitchFamily="49" charset="0"/>
              </a:rPr>
              <a:t>Low quality</a:t>
            </a:r>
            <a:r>
              <a:rPr lang="en-US" sz="2400" dirty="0">
                <a:cs typeface="Courier New" panose="02070309020205020404" pitchFamily="49" charset="0"/>
              </a:rPr>
              <a:t>: N = 4 cones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cs typeface="Courier New" panose="02070309020205020404" pitchFamily="49" charset="0"/>
              </a:rPr>
              <a:t>High quality</a:t>
            </a:r>
            <a:r>
              <a:rPr lang="en-US" sz="2400" dirty="0">
                <a:cs typeface="Courier New" panose="02070309020205020404" pitchFamily="49" charset="0"/>
              </a:rPr>
              <a:t>: N = 6 cones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In any case, 1 more for specular</a:t>
            </a:r>
            <a:endParaRPr lang="en-US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6AF734D-B785-4E1D-9224-37CE08979C06}"/>
              </a:ext>
            </a:extLst>
          </p:cNvPr>
          <p:cNvSpPr/>
          <p:nvPr/>
        </p:nvSpPr>
        <p:spPr>
          <a:xfrm>
            <a:off x="6456040" y="3429000"/>
            <a:ext cx="4680520" cy="2880320"/>
          </a:xfrm>
          <a:prstGeom prst="rect">
            <a:avLst/>
          </a:prstGeom>
          <a:solidFill>
            <a:schemeClr val="bg2">
              <a:lumMod val="50000"/>
            </a:scheme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3D986-CCA8-4632-A930-6560190246E9}"/>
              </a:ext>
            </a:extLst>
          </p:cNvPr>
          <p:cNvCxnSpPr>
            <a:cxnSpLocks/>
          </p:cNvCxnSpPr>
          <p:nvPr/>
        </p:nvCxnSpPr>
        <p:spPr>
          <a:xfrm flipV="1">
            <a:off x="8699748" y="4329099"/>
            <a:ext cx="0" cy="1368152"/>
          </a:xfrm>
          <a:prstGeom prst="straightConnector1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A0BD8F34-A9BB-47AD-B8D2-6CB9B99D2DCA}"/>
              </a:ext>
            </a:extLst>
          </p:cNvPr>
          <p:cNvCxnSpPr>
            <a:cxnSpLocks/>
          </p:cNvCxnSpPr>
          <p:nvPr/>
        </p:nvCxnSpPr>
        <p:spPr>
          <a:xfrm>
            <a:off x="6888088" y="5697251"/>
            <a:ext cx="3744416" cy="0"/>
          </a:xfrm>
          <a:prstGeom prst="line">
            <a:avLst/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4AE54DB-BC18-4767-AA49-82DA98F292C8}"/>
              </a:ext>
            </a:extLst>
          </p:cNvPr>
          <p:cNvCxnSpPr>
            <a:cxnSpLocks/>
          </p:cNvCxnSpPr>
          <p:nvPr/>
        </p:nvCxnSpPr>
        <p:spPr>
          <a:xfrm>
            <a:off x="7536160" y="3847694"/>
            <a:ext cx="1163588" cy="1849557"/>
          </a:xfrm>
          <a:prstGeom prst="line">
            <a:avLst/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235E153-D498-41A0-8779-62B0A3B631F6}"/>
              </a:ext>
            </a:extLst>
          </p:cNvPr>
          <p:cNvCxnSpPr>
            <a:cxnSpLocks/>
          </p:cNvCxnSpPr>
          <p:nvPr/>
        </p:nvCxnSpPr>
        <p:spPr>
          <a:xfrm flipH="1">
            <a:off x="8699748" y="3847693"/>
            <a:ext cx="1163588" cy="1849558"/>
          </a:xfrm>
          <a:prstGeom prst="line">
            <a:avLst/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654FFE3-1B97-42ED-80A6-7196C04EA334}"/>
              </a:ext>
            </a:extLst>
          </p:cNvPr>
          <p:cNvSpPr txBox="1"/>
          <p:nvPr/>
        </p:nvSpPr>
        <p:spPr>
          <a:xfrm>
            <a:off x="8469213" y="4576482"/>
            <a:ext cx="7920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D69B6D1-4481-4F46-9AB8-D3650838974D}"/>
              </a:ext>
            </a:extLst>
          </p:cNvPr>
          <p:cNvSpPr txBox="1"/>
          <p:nvPr/>
        </p:nvSpPr>
        <p:spPr>
          <a:xfrm>
            <a:off x="8135956" y="5746612"/>
            <a:ext cx="13206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fragment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1DDFE9D-80B1-4B47-8681-A9B9B2A20DE5}"/>
              </a:ext>
            </a:extLst>
          </p:cNvPr>
          <p:cNvSpPr/>
          <p:nvPr/>
        </p:nvSpPr>
        <p:spPr>
          <a:xfrm>
            <a:off x="8616280" y="5589240"/>
            <a:ext cx="230534" cy="2160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93EBE0B-640F-4FB2-9F2F-7B9708DB9D43}"/>
              </a:ext>
            </a:extLst>
          </p:cNvPr>
          <p:cNvSpPr txBox="1"/>
          <p:nvPr/>
        </p:nvSpPr>
        <p:spPr>
          <a:xfrm>
            <a:off x="6698661" y="4684494"/>
            <a:ext cx="13206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Cone 1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 = 1/3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309D087-9253-4F76-B969-9CD4066FAC91}"/>
              </a:ext>
            </a:extLst>
          </p:cNvPr>
          <p:cNvSpPr txBox="1"/>
          <p:nvPr/>
        </p:nvSpPr>
        <p:spPr>
          <a:xfrm>
            <a:off x="8071203" y="3735568"/>
            <a:ext cx="13206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Cone 2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 = 1/3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5836418-909D-4208-856E-1B5010CF259A}"/>
              </a:ext>
            </a:extLst>
          </p:cNvPr>
          <p:cNvSpPr txBox="1"/>
          <p:nvPr/>
        </p:nvSpPr>
        <p:spPr>
          <a:xfrm>
            <a:off x="9491836" y="4680964"/>
            <a:ext cx="13206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Cone 3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 = 1/3</a:t>
            </a:r>
          </a:p>
        </p:txBody>
      </p:sp>
    </p:spTree>
    <p:extLst>
      <p:ext uri="{BB962C8B-B14F-4D97-AF65-F5344CB8AC3E}">
        <p14:creationId xmlns:p14="http://schemas.microsoft.com/office/powerpoint/2010/main" val="299975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  <p:bldP spid="30" grpId="0" animBg="1"/>
      <p:bldP spid="40" grpId="0"/>
      <p:bldP spid="43" grpId="0"/>
      <p:bldP spid="44" grpId="0" animBg="1"/>
      <p:bldP spid="45" grpId="0"/>
      <p:bldP spid="46" grpId="0"/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3.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3D986-CCA8-4632-A930-6560190246E9}"/>
              </a:ext>
            </a:extLst>
          </p:cNvPr>
          <p:cNvCxnSpPr>
            <a:cxnSpLocks/>
          </p:cNvCxnSpPr>
          <p:nvPr/>
        </p:nvCxnSpPr>
        <p:spPr>
          <a:xfrm>
            <a:off x="2567608" y="3779515"/>
            <a:ext cx="6525945" cy="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prstDash val="dash"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4AE54DB-BC18-4767-AA49-82DA98F292C8}"/>
              </a:ext>
            </a:extLst>
          </p:cNvPr>
          <p:cNvCxnSpPr>
            <a:cxnSpLocks/>
          </p:cNvCxnSpPr>
          <p:nvPr/>
        </p:nvCxnSpPr>
        <p:spPr>
          <a:xfrm>
            <a:off x="2567608" y="3784291"/>
            <a:ext cx="6525945" cy="1829525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D0D7287-9964-4FFD-80E6-3F6E408A7B3C}"/>
              </a:ext>
            </a:extLst>
          </p:cNvPr>
          <p:cNvCxnSpPr>
            <a:cxnSpLocks/>
          </p:cNvCxnSpPr>
          <p:nvPr/>
        </p:nvCxnSpPr>
        <p:spPr>
          <a:xfrm flipV="1">
            <a:off x="2567608" y="1959516"/>
            <a:ext cx="6405661" cy="1818838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7DA96F3-076C-4578-B45A-F145BDF6227B}"/>
              </a:ext>
            </a:extLst>
          </p:cNvPr>
          <p:cNvSpPr txBox="1"/>
          <p:nvPr/>
        </p:nvSpPr>
        <p:spPr>
          <a:xfrm>
            <a:off x="9168826" y="3593688"/>
            <a:ext cx="20162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max_distance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B25B3B0-E339-4046-BEE3-6785B42A6532}"/>
              </a:ext>
            </a:extLst>
          </p:cNvPr>
          <p:cNvCxnSpPr/>
          <p:nvPr/>
        </p:nvCxnSpPr>
        <p:spPr>
          <a:xfrm>
            <a:off x="9093553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2437C8A-8FFA-46E8-B875-B4C627A1EC23}"/>
              </a:ext>
            </a:extLst>
          </p:cNvPr>
          <p:cNvSpPr txBox="1"/>
          <p:nvPr/>
        </p:nvSpPr>
        <p:spPr>
          <a:xfrm>
            <a:off x="1167685" y="3604374"/>
            <a:ext cx="13774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fragment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14D84C9-57D3-420B-B9F9-B7F67E0AAAF3}"/>
              </a:ext>
            </a:extLst>
          </p:cNvPr>
          <p:cNvCxnSpPr/>
          <p:nvPr/>
        </p:nvCxnSpPr>
        <p:spPr>
          <a:xfrm>
            <a:off x="2548841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32476A75-241E-427D-955F-546CD4CBBB8C}"/>
              </a:ext>
            </a:extLst>
          </p:cNvPr>
          <p:cNvSpPr/>
          <p:nvPr/>
        </p:nvSpPr>
        <p:spPr>
          <a:xfrm>
            <a:off x="335360" y="5675940"/>
            <a:ext cx="8240413" cy="917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504000" anchor="ctr">
            <a:noAutofit/>
          </a:bodyPr>
          <a:lstStyle/>
          <a:p>
            <a:r>
              <a:rPr lang="da-DK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diameter = max(1.0, 2 * tan(angle / 2) * dist)</a:t>
            </a:r>
            <a:b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LOD = log2(D)</a:t>
            </a:r>
            <a:endParaRPr lang="en-US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0C3D0A-C6BC-4E5B-94A4-6B051FECAB2C}"/>
              </a:ext>
            </a:extLst>
          </p:cNvPr>
          <p:cNvSpPr txBox="1"/>
          <p:nvPr/>
        </p:nvSpPr>
        <p:spPr>
          <a:xfrm>
            <a:off x="5015880" y="4129068"/>
            <a:ext cx="6525945" cy="113469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cs typeface="Courier New" panose="02070309020205020404" pitchFamily="49" charset="0"/>
              </a:rPr>
              <a:t>Exit condition:</a:t>
            </a:r>
            <a:br>
              <a:rPr lang="en-US" sz="2400" dirty="0">
                <a:cs typeface="Courier New" panose="02070309020205020404" pitchFamily="49" charset="0"/>
              </a:rPr>
            </a:br>
            <a:r>
              <a:rPr lang="en-US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max_distance</a:t>
            </a:r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||	</a:t>
            </a:r>
            <a:r>
              <a:rPr lang="en-US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accum_alpha</a:t>
            </a:r>
            <a:r>
              <a:rPr 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0.95</a:t>
            </a:r>
            <a:endParaRPr lang="en-US" sz="2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15C358-9442-437B-88F1-B7317006DD2B}"/>
              </a:ext>
            </a:extLst>
          </p:cNvPr>
          <p:cNvSpPr txBox="1"/>
          <p:nvPr/>
        </p:nvSpPr>
        <p:spPr>
          <a:xfrm>
            <a:off x="1856422" y="2125815"/>
            <a:ext cx="8784974" cy="145718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At each step: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Accumulate alpha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ourier New" panose="02070309020205020404" pitchFamily="49" charset="0"/>
              </a:rPr>
              <a:t>Accumulate </a:t>
            </a:r>
            <a:r>
              <a:rPr lang="en-US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textureLod</a:t>
            </a:r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LOD) * (1.0 – </a:t>
            </a:r>
            <a:r>
              <a:rPr lang="en-US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accum_alpha</a:t>
            </a:r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4A86329-2364-4D81-8160-244B3FF79563}"/>
              </a:ext>
            </a:extLst>
          </p:cNvPr>
          <p:cNvSpPr/>
          <p:nvPr/>
        </p:nvSpPr>
        <p:spPr>
          <a:xfrm>
            <a:off x="1271464" y="1168711"/>
            <a:ext cx="9698355" cy="905911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cs typeface="Courier New" panose="02070309020205020404" pitchFamily="49" charset="0"/>
              </a:rPr>
              <a:t>Voxel Cone Tracing</a:t>
            </a:r>
          </a:p>
        </p:txBody>
      </p:sp>
      <p:sp>
        <p:nvSpPr>
          <p:cNvPr id="19" name="Bocadillo: rectángulo con esquinas redondeadas 18">
            <a:extLst>
              <a:ext uri="{FF2B5EF4-FFF2-40B4-BE49-F238E27FC236}">
                <a16:creationId xmlns:a16="http://schemas.microsoft.com/office/drawing/2014/main" id="{DC7DFC9A-1ACF-470F-80C4-A3D0E81420BB}"/>
              </a:ext>
            </a:extLst>
          </p:cNvPr>
          <p:cNvSpPr/>
          <p:nvPr/>
        </p:nvSpPr>
        <p:spPr>
          <a:xfrm>
            <a:off x="650175" y="4272577"/>
            <a:ext cx="3240354" cy="697155"/>
          </a:xfrm>
          <a:prstGeom prst="wedgeRoundRectCallout">
            <a:avLst>
              <a:gd name="adj1" fmla="val 19991"/>
              <a:gd name="adj2" fmla="val 164806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Unit is voxel side</a:t>
            </a:r>
          </a:p>
        </p:txBody>
      </p:sp>
    </p:spTree>
    <p:extLst>
      <p:ext uri="{BB962C8B-B14F-4D97-AF65-F5344CB8AC3E}">
        <p14:creationId xmlns:p14="http://schemas.microsoft.com/office/powerpoint/2010/main" val="48830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3.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3D986-CCA8-4632-A930-6560190246E9}"/>
              </a:ext>
            </a:extLst>
          </p:cNvPr>
          <p:cNvCxnSpPr>
            <a:cxnSpLocks/>
          </p:cNvCxnSpPr>
          <p:nvPr/>
        </p:nvCxnSpPr>
        <p:spPr>
          <a:xfrm>
            <a:off x="2567608" y="3779515"/>
            <a:ext cx="6525945" cy="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prstDash val="dash"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4AE54DB-BC18-4767-AA49-82DA98F292C8}"/>
              </a:ext>
            </a:extLst>
          </p:cNvPr>
          <p:cNvCxnSpPr>
            <a:cxnSpLocks/>
          </p:cNvCxnSpPr>
          <p:nvPr/>
        </p:nvCxnSpPr>
        <p:spPr>
          <a:xfrm>
            <a:off x="2567608" y="3784291"/>
            <a:ext cx="6525945" cy="1829525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D0D7287-9964-4FFD-80E6-3F6E408A7B3C}"/>
              </a:ext>
            </a:extLst>
          </p:cNvPr>
          <p:cNvCxnSpPr>
            <a:cxnSpLocks/>
          </p:cNvCxnSpPr>
          <p:nvPr/>
        </p:nvCxnSpPr>
        <p:spPr>
          <a:xfrm flipV="1">
            <a:off x="2567608" y="1959516"/>
            <a:ext cx="6405661" cy="1818838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7DA96F3-076C-4578-B45A-F145BDF6227B}"/>
              </a:ext>
            </a:extLst>
          </p:cNvPr>
          <p:cNvSpPr txBox="1"/>
          <p:nvPr/>
        </p:nvSpPr>
        <p:spPr>
          <a:xfrm>
            <a:off x="9168826" y="3593688"/>
            <a:ext cx="20162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max_distance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B25B3B0-E339-4046-BEE3-6785B42A6532}"/>
              </a:ext>
            </a:extLst>
          </p:cNvPr>
          <p:cNvCxnSpPr/>
          <p:nvPr/>
        </p:nvCxnSpPr>
        <p:spPr>
          <a:xfrm>
            <a:off x="9093553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2437C8A-8FFA-46E8-B875-B4C627A1EC23}"/>
              </a:ext>
            </a:extLst>
          </p:cNvPr>
          <p:cNvSpPr txBox="1"/>
          <p:nvPr/>
        </p:nvSpPr>
        <p:spPr>
          <a:xfrm>
            <a:off x="1167685" y="3604374"/>
            <a:ext cx="13774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fragment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14D84C9-57D3-420B-B9F9-B7F67E0AAAF3}"/>
              </a:ext>
            </a:extLst>
          </p:cNvPr>
          <p:cNvCxnSpPr/>
          <p:nvPr/>
        </p:nvCxnSpPr>
        <p:spPr>
          <a:xfrm>
            <a:off x="2548841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1AE4386-53A6-49BC-AA9B-55FD93A9C62A}"/>
              </a:ext>
            </a:extLst>
          </p:cNvPr>
          <p:cNvSpPr/>
          <p:nvPr/>
        </p:nvSpPr>
        <p:spPr>
          <a:xfrm>
            <a:off x="3014309" y="3137610"/>
            <a:ext cx="1281492" cy="128148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F2FF6A7-410D-4F3E-BDED-DD14A29691C7}"/>
              </a:ext>
            </a:extLst>
          </p:cNvPr>
          <p:cNvCxnSpPr>
            <a:cxnSpLocks/>
          </p:cNvCxnSpPr>
          <p:nvPr/>
        </p:nvCxnSpPr>
        <p:spPr>
          <a:xfrm flipH="1">
            <a:off x="3575720" y="3717032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6D1A979-4814-40F1-993F-13A5E71EAEFD}"/>
              </a:ext>
            </a:extLst>
          </p:cNvPr>
          <p:cNvSpPr txBox="1"/>
          <p:nvPr/>
        </p:nvSpPr>
        <p:spPr>
          <a:xfrm>
            <a:off x="2171566" y="4635411"/>
            <a:ext cx="2772306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bias = 1.0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 = 1.0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LOD = 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CA18C3F-A6EE-4AFC-9703-64C7AD239F9F}"/>
              </a:ext>
            </a:extLst>
          </p:cNvPr>
          <p:cNvCxnSpPr>
            <a:cxnSpLocks/>
          </p:cNvCxnSpPr>
          <p:nvPr/>
        </p:nvCxnSpPr>
        <p:spPr>
          <a:xfrm flipH="1" flipV="1">
            <a:off x="3575720" y="3717032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Bocadillo: rectángulo con esquinas redondeadas 22">
            <a:extLst>
              <a:ext uri="{FF2B5EF4-FFF2-40B4-BE49-F238E27FC236}">
                <a16:creationId xmlns:a16="http://schemas.microsoft.com/office/drawing/2014/main" id="{16B55CF2-4B39-4297-BEE5-ED39FCC007E3}"/>
              </a:ext>
            </a:extLst>
          </p:cNvPr>
          <p:cNvSpPr/>
          <p:nvPr/>
        </p:nvSpPr>
        <p:spPr>
          <a:xfrm>
            <a:off x="6396495" y="4635411"/>
            <a:ext cx="3816414" cy="923327"/>
          </a:xfrm>
          <a:prstGeom prst="wedgeRoundRectCallout">
            <a:avLst>
              <a:gd name="adj1" fmla="val -95157"/>
              <a:gd name="adj2" fmla="val -33501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Avoid self-occlusion</a:t>
            </a:r>
          </a:p>
        </p:txBody>
      </p:sp>
    </p:spTree>
    <p:extLst>
      <p:ext uri="{BB962C8B-B14F-4D97-AF65-F5344CB8AC3E}">
        <p14:creationId xmlns:p14="http://schemas.microsoft.com/office/powerpoint/2010/main" val="241227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3.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3D986-CCA8-4632-A930-6560190246E9}"/>
              </a:ext>
            </a:extLst>
          </p:cNvPr>
          <p:cNvCxnSpPr>
            <a:cxnSpLocks/>
          </p:cNvCxnSpPr>
          <p:nvPr/>
        </p:nvCxnSpPr>
        <p:spPr>
          <a:xfrm>
            <a:off x="2567608" y="3779515"/>
            <a:ext cx="6525945" cy="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prstDash val="dash"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4AE54DB-BC18-4767-AA49-82DA98F292C8}"/>
              </a:ext>
            </a:extLst>
          </p:cNvPr>
          <p:cNvCxnSpPr>
            <a:cxnSpLocks/>
          </p:cNvCxnSpPr>
          <p:nvPr/>
        </p:nvCxnSpPr>
        <p:spPr>
          <a:xfrm>
            <a:off x="2567608" y="3784291"/>
            <a:ext cx="6525945" cy="1829525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D0D7287-9964-4FFD-80E6-3F6E408A7B3C}"/>
              </a:ext>
            </a:extLst>
          </p:cNvPr>
          <p:cNvCxnSpPr>
            <a:cxnSpLocks/>
          </p:cNvCxnSpPr>
          <p:nvPr/>
        </p:nvCxnSpPr>
        <p:spPr>
          <a:xfrm flipV="1">
            <a:off x="2567608" y="1959516"/>
            <a:ext cx="6405661" cy="1818838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7DA96F3-076C-4578-B45A-F145BDF6227B}"/>
              </a:ext>
            </a:extLst>
          </p:cNvPr>
          <p:cNvSpPr txBox="1"/>
          <p:nvPr/>
        </p:nvSpPr>
        <p:spPr>
          <a:xfrm>
            <a:off x="9168826" y="3593688"/>
            <a:ext cx="20162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max_distance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B25B3B0-E339-4046-BEE3-6785B42A6532}"/>
              </a:ext>
            </a:extLst>
          </p:cNvPr>
          <p:cNvCxnSpPr/>
          <p:nvPr/>
        </p:nvCxnSpPr>
        <p:spPr>
          <a:xfrm>
            <a:off x="9093553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2437C8A-8FFA-46E8-B875-B4C627A1EC23}"/>
              </a:ext>
            </a:extLst>
          </p:cNvPr>
          <p:cNvSpPr txBox="1"/>
          <p:nvPr/>
        </p:nvSpPr>
        <p:spPr>
          <a:xfrm>
            <a:off x="1167685" y="3604374"/>
            <a:ext cx="13774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fragment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14D84C9-57D3-420B-B9F9-B7F67E0AAAF3}"/>
              </a:ext>
            </a:extLst>
          </p:cNvPr>
          <p:cNvCxnSpPr/>
          <p:nvPr/>
        </p:nvCxnSpPr>
        <p:spPr>
          <a:xfrm>
            <a:off x="2548841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1AE4386-53A6-49BC-AA9B-55FD93A9C62A}"/>
              </a:ext>
            </a:extLst>
          </p:cNvPr>
          <p:cNvSpPr/>
          <p:nvPr/>
        </p:nvSpPr>
        <p:spPr>
          <a:xfrm>
            <a:off x="3014309" y="3137610"/>
            <a:ext cx="1281492" cy="1281488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6D1A979-4814-40F1-993F-13A5E71EAEFD}"/>
              </a:ext>
            </a:extLst>
          </p:cNvPr>
          <p:cNvSpPr txBox="1"/>
          <p:nvPr/>
        </p:nvSpPr>
        <p:spPr>
          <a:xfrm>
            <a:off x="2927648" y="4693374"/>
            <a:ext cx="3456384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 2 = 1.5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 = 1.0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LOD = 0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13196A7-83F0-45B0-9B77-4B0CAEA8D2F6}"/>
              </a:ext>
            </a:extLst>
          </p:cNvPr>
          <p:cNvSpPr/>
          <p:nvPr/>
        </p:nvSpPr>
        <p:spPr>
          <a:xfrm>
            <a:off x="3651371" y="3137610"/>
            <a:ext cx="1281492" cy="128148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31D21A8-837B-48B6-B040-8F91F545F349}"/>
              </a:ext>
            </a:extLst>
          </p:cNvPr>
          <p:cNvCxnSpPr>
            <a:cxnSpLocks/>
          </p:cNvCxnSpPr>
          <p:nvPr/>
        </p:nvCxnSpPr>
        <p:spPr>
          <a:xfrm flipH="1">
            <a:off x="4229202" y="3705923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E2DF6AD-9F5D-46E3-9DDF-A7916EE9E301}"/>
              </a:ext>
            </a:extLst>
          </p:cNvPr>
          <p:cNvCxnSpPr>
            <a:cxnSpLocks/>
          </p:cNvCxnSpPr>
          <p:nvPr/>
        </p:nvCxnSpPr>
        <p:spPr>
          <a:xfrm flipH="1" flipV="1">
            <a:off x="4229202" y="3705923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21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3.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3D986-CCA8-4632-A930-6560190246E9}"/>
              </a:ext>
            </a:extLst>
          </p:cNvPr>
          <p:cNvCxnSpPr>
            <a:cxnSpLocks/>
          </p:cNvCxnSpPr>
          <p:nvPr/>
        </p:nvCxnSpPr>
        <p:spPr>
          <a:xfrm>
            <a:off x="2567608" y="3779515"/>
            <a:ext cx="6525945" cy="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prstDash val="dash"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4AE54DB-BC18-4767-AA49-82DA98F292C8}"/>
              </a:ext>
            </a:extLst>
          </p:cNvPr>
          <p:cNvCxnSpPr>
            <a:cxnSpLocks/>
          </p:cNvCxnSpPr>
          <p:nvPr/>
        </p:nvCxnSpPr>
        <p:spPr>
          <a:xfrm>
            <a:off x="2567608" y="3784291"/>
            <a:ext cx="6525945" cy="1829525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D0D7287-9964-4FFD-80E6-3F6E408A7B3C}"/>
              </a:ext>
            </a:extLst>
          </p:cNvPr>
          <p:cNvCxnSpPr>
            <a:cxnSpLocks/>
          </p:cNvCxnSpPr>
          <p:nvPr/>
        </p:nvCxnSpPr>
        <p:spPr>
          <a:xfrm flipV="1">
            <a:off x="2567608" y="1959516"/>
            <a:ext cx="6405661" cy="1818838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7DA96F3-076C-4578-B45A-F145BDF6227B}"/>
              </a:ext>
            </a:extLst>
          </p:cNvPr>
          <p:cNvSpPr txBox="1"/>
          <p:nvPr/>
        </p:nvSpPr>
        <p:spPr>
          <a:xfrm>
            <a:off x="9168826" y="3593688"/>
            <a:ext cx="20162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max_distance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B25B3B0-E339-4046-BEE3-6785B42A6532}"/>
              </a:ext>
            </a:extLst>
          </p:cNvPr>
          <p:cNvCxnSpPr/>
          <p:nvPr/>
        </p:nvCxnSpPr>
        <p:spPr>
          <a:xfrm>
            <a:off x="9093553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2437C8A-8FFA-46E8-B875-B4C627A1EC23}"/>
              </a:ext>
            </a:extLst>
          </p:cNvPr>
          <p:cNvSpPr txBox="1"/>
          <p:nvPr/>
        </p:nvSpPr>
        <p:spPr>
          <a:xfrm>
            <a:off x="1167685" y="3604374"/>
            <a:ext cx="13774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fragment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14D84C9-57D3-420B-B9F9-B7F67E0AAAF3}"/>
              </a:ext>
            </a:extLst>
          </p:cNvPr>
          <p:cNvCxnSpPr/>
          <p:nvPr/>
        </p:nvCxnSpPr>
        <p:spPr>
          <a:xfrm>
            <a:off x="2548841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1AE4386-53A6-49BC-AA9B-55FD93A9C62A}"/>
              </a:ext>
            </a:extLst>
          </p:cNvPr>
          <p:cNvSpPr/>
          <p:nvPr/>
        </p:nvSpPr>
        <p:spPr>
          <a:xfrm>
            <a:off x="3014309" y="3137610"/>
            <a:ext cx="1281492" cy="1281488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6D1A979-4814-40F1-993F-13A5E71EAEFD}"/>
              </a:ext>
            </a:extLst>
          </p:cNvPr>
          <p:cNvSpPr txBox="1"/>
          <p:nvPr/>
        </p:nvSpPr>
        <p:spPr>
          <a:xfrm>
            <a:off x="4223795" y="4729277"/>
            <a:ext cx="1872205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2.0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 = 1.071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LOD = 0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13196A7-83F0-45B0-9B77-4B0CAEA8D2F6}"/>
              </a:ext>
            </a:extLst>
          </p:cNvPr>
          <p:cNvSpPr/>
          <p:nvPr/>
        </p:nvSpPr>
        <p:spPr>
          <a:xfrm>
            <a:off x="4254948" y="3087985"/>
            <a:ext cx="1380742" cy="138073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412AC93-01E8-4A2E-AE9E-0D2759113A32}"/>
              </a:ext>
            </a:extLst>
          </p:cNvPr>
          <p:cNvSpPr/>
          <p:nvPr/>
        </p:nvSpPr>
        <p:spPr>
          <a:xfrm>
            <a:off x="3661168" y="3129370"/>
            <a:ext cx="1281492" cy="1281488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31570E1-C9EF-4418-9770-A3CE48B935FB}"/>
              </a:ext>
            </a:extLst>
          </p:cNvPr>
          <p:cNvCxnSpPr>
            <a:cxnSpLocks/>
          </p:cNvCxnSpPr>
          <p:nvPr/>
        </p:nvCxnSpPr>
        <p:spPr>
          <a:xfrm flipH="1">
            <a:off x="4871864" y="3707506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75F984F-3A73-4955-8D8A-70CD330F361E}"/>
              </a:ext>
            </a:extLst>
          </p:cNvPr>
          <p:cNvCxnSpPr>
            <a:cxnSpLocks/>
          </p:cNvCxnSpPr>
          <p:nvPr/>
        </p:nvCxnSpPr>
        <p:spPr>
          <a:xfrm flipH="1" flipV="1">
            <a:off x="4871864" y="3707506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2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3.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3D986-CCA8-4632-A930-6560190246E9}"/>
              </a:ext>
            </a:extLst>
          </p:cNvPr>
          <p:cNvCxnSpPr>
            <a:cxnSpLocks/>
          </p:cNvCxnSpPr>
          <p:nvPr/>
        </p:nvCxnSpPr>
        <p:spPr>
          <a:xfrm>
            <a:off x="2567608" y="3779515"/>
            <a:ext cx="6525945" cy="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prstDash val="dash"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4AE54DB-BC18-4767-AA49-82DA98F292C8}"/>
              </a:ext>
            </a:extLst>
          </p:cNvPr>
          <p:cNvCxnSpPr>
            <a:cxnSpLocks/>
          </p:cNvCxnSpPr>
          <p:nvPr/>
        </p:nvCxnSpPr>
        <p:spPr>
          <a:xfrm>
            <a:off x="2567608" y="3784291"/>
            <a:ext cx="6525945" cy="1829525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D0D7287-9964-4FFD-80E6-3F6E408A7B3C}"/>
              </a:ext>
            </a:extLst>
          </p:cNvPr>
          <p:cNvCxnSpPr>
            <a:cxnSpLocks/>
          </p:cNvCxnSpPr>
          <p:nvPr/>
        </p:nvCxnSpPr>
        <p:spPr>
          <a:xfrm flipV="1">
            <a:off x="2567608" y="1959516"/>
            <a:ext cx="6405661" cy="1818838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7DA96F3-076C-4578-B45A-F145BDF6227B}"/>
              </a:ext>
            </a:extLst>
          </p:cNvPr>
          <p:cNvSpPr txBox="1"/>
          <p:nvPr/>
        </p:nvSpPr>
        <p:spPr>
          <a:xfrm>
            <a:off x="9168826" y="3593688"/>
            <a:ext cx="20162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max_distance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B25B3B0-E339-4046-BEE3-6785B42A6532}"/>
              </a:ext>
            </a:extLst>
          </p:cNvPr>
          <p:cNvCxnSpPr/>
          <p:nvPr/>
        </p:nvCxnSpPr>
        <p:spPr>
          <a:xfrm>
            <a:off x="9093553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2437C8A-8FFA-46E8-B875-B4C627A1EC23}"/>
              </a:ext>
            </a:extLst>
          </p:cNvPr>
          <p:cNvSpPr txBox="1"/>
          <p:nvPr/>
        </p:nvSpPr>
        <p:spPr>
          <a:xfrm>
            <a:off x="1167685" y="3604374"/>
            <a:ext cx="13774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fragment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14D84C9-57D3-420B-B9F9-B7F67E0AAAF3}"/>
              </a:ext>
            </a:extLst>
          </p:cNvPr>
          <p:cNvCxnSpPr/>
          <p:nvPr/>
        </p:nvCxnSpPr>
        <p:spPr>
          <a:xfrm>
            <a:off x="2548841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1AE4386-53A6-49BC-AA9B-55FD93A9C62A}"/>
              </a:ext>
            </a:extLst>
          </p:cNvPr>
          <p:cNvSpPr/>
          <p:nvPr/>
        </p:nvSpPr>
        <p:spPr>
          <a:xfrm>
            <a:off x="3014309" y="3137610"/>
            <a:ext cx="1281492" cy="1281488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6D1A979-4814-40F1-993F-13A5E71EAEFD}"/>
              </a:ext>
            </a:extLst>
          </p:cNvPr>
          <p:cNvSpPr txBox="1"/>
          <p:nvPr/>
        </p:nvSpPr>
        <p:spPr>
          <a:xfrm>
            <a:off x="4912716" y="4855973"/>
            <a:ext cx="2047380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2.54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 = 1.36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LOD = 0.444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13196A7-83F0-45B0-9B77-4B0CAEA8D2F6}"/>
              </a:ext>
            </a:extLst>
          </p:cNvPr>
          <p:cNvSpPr/>
          <p:nvPr/>
        </p:nvSpPr>
        <p:spPr>
          <a:xfrm>
            <a:off x="4254948" y="3087985"/>
            <a:ext cx="1380742" cy="1380738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412AC93-01E8-4A2E-AE9E-0D2759113A32}"/>
              </a:ext>
            </a:extLst>
          </p:cNvPr>
          <p:cNvSpPr/>
          <p:nvPr/>
        </p:nvSpPr>
        <p:spPr>
          <a:xfrm>
            <a:off x="3661168" y="3129370"/>
            <a:ext cx="1281492" cy="1281488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EC1B9A4-C3CD-4EC1-A4E5-66327F2B28E4}"/>
              </a:ext>
            </a:extLst>
          </p:cNvPr>
          <p:cNvSpPr/>
          <p:nvPr/>
        </p:nvSpPr>
        <p:spPr>
          <a:xfrm>
            <a:off x="4803253" y="2929812"/>
            <a:ext cx="1697088" cy="169708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B756631-D23C-4A87-8476-D8785B0DF520}"/>
              </a:ext>
            </a:extLst>
          </p:cNvPr>
          <p:cNvCxnSpPr>
            <a:cxnSpLocks/>
          </p:cNvCxnSpPr>
          <p:nvPr/>
        </p:nvCxnSpPr>
        <p:spPr>
          <a:xfrm flipH="1">
            <a:off x="5562183" y="3706927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692BC3E-A62B-4EE2-8637-648AB7278469}"/>
              </a:ext>
            </a:extLst>
          </p:cNvPr>
          <p:cNvCxnSpPr>
            <a:cxnSpLocks/>
          </p:cNvCxnSpPr>
          <p:nvPr/>
        </p:nvCxnSpPr>
        <p:spPr>
          <a:xfrm flipH="1" flipV="1">
            <a:off x="5562183" y="3706927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Bocadillo: rectángulo con esquinas redondeadas 23">
            <a:extLst>
              <a:ext uri="{FF2B5EF4-FFF2-40B4-BE49-F238E27FC236}">
                <a16:creationId xmlns:a16="http://schemas.microsoft.com/office/drawing/2014/main" id="{3B9A797F-17A2-4AFB-ACA5-12E445E9162A}"/>
              </a:ext>
            </a:extLst>
          </p:cNvPr>
          <p:cNvSpPr/>
          <p:nvPr/>
        </p:nvSpPr>
        <p:spPr>
          <a:xfrm>
            <a:off x="7779126" y="4165232"/>
            <a:ext cx="3816414" cy="923327"/>
          </a:xfrm>
          <a:prstGeom prst="wedgeRoundRectCallout">
            <a:avLst>
              <a:gd name="adj1" fmla="val -82472"/>
              <a:gd name="adj2" fmla="val 108641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Quadrilinear</a:t>
            </a:r>
            <a:br>
              <a:rPr lang="en-US" sz="2800" dirty="0"/>
            </a:br>
            <a:r>
              <a:rPr lang="en-US" sz="2800" dirty="0"/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89145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12CC-FA65-4733-A3C9-289122CB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CROSSPLATFORM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867139-D8DE-42C5-BCD9-9168CC4BF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51587" y="2276872"/>
            <a:ext cx="4083982" cy="41764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Desktop · · · · · ·</a:t>
            </a:r>
            <a:br>
              <a:rPr lang="en-US" sz="3200" dirty="0"/>
            </a:br>
            <a:r>
              <a:rPr lang="en-US" sz="2600" dirty="0">
                <a:solidFill>
                  <a:schemeClr val="tx2"/>
                </a:solidFill>
              </a:rPr>
              <a:t>(games + editor)</a:t>
            </a: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Mobile · · · · · · ·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Web · · · · · · · · ·</a:t>
            </a:r>
            <a:br>
              <a:rPr lang="en-US" sz="3200" dirty="0"/>
            </a:b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dirty="0" err="1">
                <a:solidFill>
                  <a:schemeClr val="tx2"/>
                </a:solidFill>
              </a:rPr>
              <a:t>WebAssembly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Consoles · · · · · ·</a:t>
            </a:r>
            <a:br>
              <a:rPr lang="en-US" sz="3200" dirty="0"/>
            </a:br>
            <a:r>
              <a:rPr lang="en-US" sz="2600" dirty="0">
                <a:solidFill>
                  <a:schemeClr val="tx2"/>
                </a:solidFill>
              </a:rPr>
              <a:t>(via 3</a:t>
            </a:r>
            <a:r>
              <a:rPr lang="en-US" sz="2600" baseline="30000" dirty="0">
                <a:solidFill>
                  <a:schemeClr val="tx2"/>
                </a:solidFill>
              </a:rPr>
              <a:t>rd</a:t>
            </a:r>
            <a:r>
              <a:rPr lang="en-US" sz="2600" dirty="0">
                <a:solidFill>
                  <a:schemeClr val="tx2"/>
                </a:solidFill>
              </a:rPr>
              <a:t>-parties)</a:t>
            </a:r>
            <a:endParaRPr lang="en-US" sz="3200" dirty="0">
              <a:solidFill>
                <a:schemeClr val="tx2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pic>
        <p:nvPicPr>
          <p:cNvPr id="18" name="Shape 113">
            <a:extLst>
              <a:ext uri="{FF2B5EF4-FFF2-40B4-BE49-F238E27FC236}">
                <a16:creationId xmlns:a16="http://schemas.microsoft.com/office/drawing/2014/main" id="{ADBA04E8-14CB-4087-984D-3A718C976F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408" y="2158775"/>
            <a:ext cx="625544" cy="6255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9" name="Shape 114">
            <a:extLst>
              <a:ext uri="{FF2B5EF4-FFF2-40B4-BE49-F238E27FC236}">
                <a16:creationId xmlns:a16="http://schemas.microsoft.com/office/drawing/2014/main" id="{E7E8D603-8207-42AA-8319-5A3E96077C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148" y="2143420"/>
            <a:ext cx="680536" cy="6805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0" name="Shape 115">
            <a:extLst>
              <a:ext uri="{FF2B5EF4-FFF2-40B4-BE49-F238E27FC236}">
                <a16:creationId xmlns:a16="http://schemas.microsoft.com/office/drawing/2014/main" id="{70FF2A79-7064-4892-8CB6-148FAC4FA6F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065" y="2198398"/>
            <a:ext cx="757897" cy="6255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1" name="Shape 116">
            <a:extLst>
              <a:ext uri="{FF2B5EF4-FFF2-40B4-BE49-F238E27FC236}">
                <a16:creationId xmlns:a16="http://schemas.microsoft.com/office/drawing/2014/main" id="{D1505C8E-273A-42B1-82B6-4C795A64B4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7017" y="3175200"/>
            <a:ext cx="625544" cy="6255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2" name="Shape 117">
            <a:extLst>
              <a:ext uri="{FF2B5EF4-FFF2-40B4-BE49-F238E27FC236}">
                <a16:creationId xmlns:a16="http://schemas.microsoft.com/office/drawing/2014/main" id="{D1036039-C402-48F0-BF07-E8245643C08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7906" y="3158122"/>
            <a:ext cx="533019" cy="62554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Shape 118">
            <a:extLst>
              <a:ext uri="{FF2B5EF4-FFF2-40B4-BE49-F238E27FC236}">
                <a16:creationId xmlns:a16="http://schemas.microsoft.com/office/drawing/2014/main" id="{8270688A-0578-45DF-BF73-C0A19201B04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4008" y="4191625"/>
            <a:ext cx="491561" cy="68052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5" name="Shape 120">
            <a:extLst>
              <a:ext uri="{FF2B5EF4-FFF2-40B4-BE49-F238E27FC236}">
                <a16:creationId xmlns:a16="http://schemas.microsoft.com/office/drawing/2014/main" id="{D2DFDD9F-2655-4B45-AAAE-78E59D2A341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4750" y="5314274"/>
            <a:ext cx="1036860" cy="51580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6" name="Shape 121">
            <a:extLst>
              <a:ext uri="{FF2B5EF4-FFF2-40B4-BE49-F238E27FC236}">
                <a16:creationId xmlns:a16="http://schemas.microsoft.com/office/drawing/2014/main" id="{A95855EB-30CF-4734-8917-41DD14EB4F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51129" y="5238857"/>
            <a:ext cx="931934" cy="9319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7" name="Shape 122">
            <a:extLst>
              <a:ext uri="{FF2B5EF4-FFF2-40B4-BE49-F238E27FC236}">
                <a16:creationId xmlns:a16="http://schemas.microsoft.com/office/drawing/2014/main" id="{2BF66797-5C90-44CC-A656-5F7A421EA8F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53759" y="5238857"/>
            <a:ext cx="642203" cy="64220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9513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">
            <a:extLst>
              <a:ext uri="{FF2B5EF4-FFF2-40B4-BE49-F238E27FC236}">
                <a16:creationId xmlns:a16="http://schemas.microsoft.com/office/drawing/2014/main" id="{0C998ECB-1BC3-4106-86C9-2426F70E1DC4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20080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3. </a:t>
            </a:r>
            <a:r>
              <a:rPr lang="es-ES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Rasterizer</a:t>
            </a:r>
            <a:endParaRPr lang="en-US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BD03D986-CCA8-4632-A930-6560190246E9}"/>
              </a:ext>
            </a:extLst>
          </p:cNvPr>
          <p:cNvCxnSpPr>
            <a:cxnSpLocks/>
          </p:cNvCxnSpPr>
          <p:nvPr/>
        </p:nvCxnSpPr>
        <p:spPr>
          <a:xfrm>
            <a:off x="2567608" y="3779515"/>
            <a:ext cx="6525945" cy="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prstDash val="dash"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4AE54DB-BC18-4767-AA49-82DA98F292C8}"/>
              </a:ext>
            </a:extLst>
          </p:cNvPr>
          <p:cNvCxnSpPr>
            <a:cxnSpLocks/>
          </p:cNvCxnSpPr>
          <p:nvPr/>
        </p:nvCxnSpPr>
        <p:spPr>
          <a:xfrm>
            <a:off x="2567608" y="3784291"/>
            <a:ext cx="6525945" cy="1829525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D0D7287-9964-4FFD-80E6-3F6E408A7B3C}"/>
              </a:ext>
            </a:extLst>
          </p:cNvPr>
          <p:cNvCxnSpPr>
            <a:cxnSpLocks/>
          </p:cNvCxnSpPr>
          <p:nvPr/>
        </p:nvCxnSpPr>
        <p:spPr>
          <a:xfrm flipV="1">
            <a:off x="2567608" y="1959516"/>
            <a:ext cx="6405661" cy="1818838"/>
          </a:xfrm>
          <a:prstGeom prst="line">
            <a:avLst/>
          </a:prstGeom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7DA96F3-076C-4578-B45A-F145BDF6227B}"/>
              </a:ext>
            </a:extLst>
          </p:cNvPr>
          <p:cNvSpPr txBox="1"/>
          <p:nvPr/>
        </p:nvSpPr>
        <p:spPr>
          <a:xfrm>
            <a:off x="9168826" y="3593688"/>
            <a:ext cx="20162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max_distance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B25B3B0-E339-4046-BEE3-6785B42A6532}"/>
              </a:ext>
            </a:extLst>
          </p:cNvPr>
          <p:cNvCxnSpPr/>
          <p:nvPr/>
        </p:nvCxnSpPr>
        <p:spPr>
          <a:xfrm>
            <a:off x="9093553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2437C8A-8FFA-46E8-B875-B4C627A1EC23}"/>
              </a:ext>
            </a:extLst>
          </p:cNvPr>
          <p:cNvSpPr txBox="1"/>
          <p:nvPr/>
        </p:nvSpPr>
        <p:spPr>
          <a:xfrm>
            <a:off x="1167685" y="3604374"/>
            <a:ext cx="13774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fragment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14D84C9-57D3-420B-B9F9-B7F67E0AAAF3}"/>
              </a:ext>
            </a:extLst>
          </p:cNvPr>
          <p:cNvCxnSpPr/>
          <p:nvPr/>
        </p:nvCxnSpPr>
        <p:spPr>
          <a:xfrm>
            <a:off x="2548841" y="3593688"/>
            <a:ext cx="0" cy="369332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1AE4386-53A6-49BC-AA9B-55FD93A9C62A}"/>
              </a:ext>
            </a:extLst>
          </p:cNvPr>
          <p:cNvSpPr/>
          <p:nvPr/>
        </p:nvSpPr>
        <p:spPr>
          <a:xfrm>
            <a:off x="3014309" y="3137610"/>
            <a:ext cx="1281492" cy="1281488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6D1A979-4814-40F1-993F-13A5E71EAEFD}"/>
              </a:ext>
            </a:extLst>
          </p:cNvPr>
          <p:cNvSpPr txBox="1"/>
          <p:nvPr/>
        </p:nvSpPr>
        <p:spPr>
          <a:xfrm>
            <a:off x="5987990" y="5074264"/>
            <a:ext cx="1944211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3.22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 = 1.73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LOD = 0.790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13196A7-83F0-45B0-9B77-4B0CAEA8D2F6}"/>
              </a:ext>
            </a:extLst>
          </p:cNvPr>
          <p:cNvSpPr/>
          <p:nvPr/>
        </p:nvSpPr>
        <p:spPr>
          <a:xfrm>
            <a:off x="4254948" y="3087985"/>
            <a:ext cx="1380742" cy="1380738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412AC93-01E8-4A2E-AE9E-0D2759113A32}"/>
              </a:ext>
            </a:extLst>
          </p:cNvPr>
          <p:cNvSpPr/>
          <p:nvPr/>
        </p:nvSpPr>
        <p:spPr>
          <a:xfrm>
            <a:off x="3661168" y="3129370"/>
            <a:ext cx="1281492" cy="1281488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EC1B9A4-C3CD-4EC1-A4E5-66327F2B28E4}"/>
              </a:ext>
            </a:extLst>
          </p:cNvPr>
          <p:cNvSpPr/>
          <p:nvPr/>
        </p:nvSpPr>
        <p:spPr>
          <a:xfrm>
            <a:off x="4803253" y="2929812"/>
            <a:ext cx="1697088" cy="1697084"/>
          </a:xfrm>
          <a:prstGeom prst="ellipse">
            <a:avLst/>
          </a:prstGeom>
          <a:noFill/>
          <a:ln>
            <a:solidFill>
              <a:srgbClr val="FFFF00">
                <a:alpha val="4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58D0E22-5F82-43AD-B90B-82CFECC28B8E}"/>
              </a:ext>
            </a:extLst>
          </p:cNvPr>
          <p:cNvSpPr/>
          <p:nvPr/>
        </p:nvSpPr>
        <p:spPr>
          <a:xfrm>
            <a:off x="5428112" y="2696548"/>
            <a:ext cx="2144458" cy="21444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E01B48A8-6F19-4C01-ABAD-2D04CA756FD9}"/>
              </a:ext>
            </a:extLst>
          </p:cNvPr>
          <p:cNvCxnSpPr>
            <a:cxnSpLocks/>
          </p:cNvCxnSpPr>
          <p:nvPr/>
        </p:nvCxnSpPr>
        <p:spPr>
          <a:xfrm flipH="1">
            <a:off x="6429206" y="3708049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9F556373-6565-492A-951B-4B0CD51E7B4A}"/>
              </a:ext>
            </a:extLst>
          </p:cNvPr>
          <p:cNvCxnSpPr>
            <a:cxnSpLocks/>
          </p:cNvCxnSpPr>
          <p:nvPr/>
        </p:nvCxnSpPr>
        <p:spPr>
          <a:xfrm flipH="1" flipV="1">
            <a:off x="6429206" y="3708049"/>
            <a:ext cx="144016" cy="14401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6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C0EB7BD-A500-4A4E-925B-99231B0A0C98}"/>
              </a:ext>
            </a:extLst>
          </p:cNvPr>
          <p:cNvSpPr txBox="1">
            <a:spLocks/>
          </p:cNvSpPr>
          <p:nvPr/>
        </p:nvSpPr>
        <p:spPr>
          <a:xfrm>
            <a:off x="472440" y="1916832"/>
            <a:ext cx="11247120" cy="2387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64763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A5C91-227C-4013-B542-EC502895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452" y="2276872"/>
            <a:ext cx="10019096" cy="1737360"/>
          </a:xfrm>
        </p:spPr>
        <p:txBody>
          <a:bodyPr/>
          <a:lstStyle/>
          <a:p>
            <a:pPr algn="l"/>
            <a:r>
              <a:rPr lang="en-US" sz="8000" dirty="0"/>
              <a:t>QUESTIONS</a:t>
            </a:r>
          </a:p>
        </p:txBody>
      </p:sp>
      <p:pic>
        <p:nvPicPr>
          <p:cNvPr id="3" name="Shape 143">
            <a:extLst>
              <a:ext uri="{FF2B5EF4-FFF2-40B4-BE49-F238E27FC236}">
                <a16:creationId xmlns:a16="http://schemas.microsoft.com/office/drawing/2014/main" id="{37A49425-9BB8-434E-BA39-0397F4115C7E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607298">
            <a:off x="7719916" y="2948732"/>
            <a:ext cx="2851078" cy="285107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/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963B7C-0CE1-4D0F-9775-90DADEA85D4D}"/>
              </a:ext>
            </a:extLst>
          </p:cNvPr>
          <p:cNvSpPr txBox="1"/>
          <p:nvPr/>
        </p:nvSpPr>
        <p:spPr>
          <a:xfrm>
            <a:off x="6240016" y="1916832"/>
            <a:ext cx="30811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210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BFFC8-D395-4372-B33A-7E97DD80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440" y="836712"/>
            <a:ext cx="11247120" cy="1739347"/>
          </a:xfrm>
        </p:spPr>
        <p:txBody>
          <a:bodyPr>
            <a:normAutofit/>
          </a:bodyPr>
          <a:lstStyle/>
          <a:p>
            <a:r>
              <a:rPr lang="en-US" sz="11500" dirty="0"/>
              <a:t>THANK YOU!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6258E0-5D7C-48BF-A2CE-028BE766D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84720" y="3423039"/>
            <a:ext cx="8849444" cy="1241254"/>
          </a:xfrm>
        </p:spPr>
        <p:txBody>
          <a:bodyPr>
            <a:normAutofit fontScale="85000" lnSpcReduction="20000"/>
          </a:bodyPr>
          <a:lstStyle/>
          <a:p>
            <a:r>
              <a:rPr lang="en-US" sz="3000" dirty="0"/>
              <a:t>See you soon at</a:t>
            </a:r>
          </a:p>
          <a:p>
            <a:br>
              <a:rPr lang="en-US" dirty="0"/>
            </a:br>
            <a:r>
              <a:rPr lang="en-US" sz="28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https://randomshaper.blogspot.com</a:t>
            </a:r>
            <a:br>
              <a:rPr lang="en-US" dirty="0"/>
            </a:br>
            <a:endParaRPr lang="en-US" dirty="0"/>
          </a:p>
        </p:txBody>
      </p:sp>
      <p:pic>
        <p:nvPicPr>
          <p:cNvPr id="4" name="Shape 97">
            <a:extLst>
              <a:ext uri="{FF2B5EF4-FFF2-40B4-BE49-F238E27FC236}">
                <a16:creationId xmlns:a16="http://schemas.microsoft.com/office/drawing/2014/main" id="{4076D8CD-7E1C-4EFF-9435-BF881A5427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0105" y="4031806"/>
            <a:ext cx="2615350" cy="12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DB1EEBAF-7B22-4B17-B76D-D9CFF6441D9C}"/>
              </a:ext>
            </a:extLst>
          </p:cNvPr>
          <p:cNvSpPr txBox="1">
            <a:spLocks/>
          </p:cNvSpPr>
          <p:nvPr/>
        </p:nvSpPr>
        <p:spPr>
          <a:xfrm>
            <a:off x="7032104" y="3429000"/>
            <a:ext cx="3751352" cy="1241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Support Godot on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276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12CC-FA65-4733-A3C9-289122CB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a node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C600DCD-3389-46CE-90F3-54C0B989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541116"/>
            <a:ext cx="6126480" cy="3438847"/>
          </a:xfrm>
        </p:spPr>
        <p:txBody>
          <a:bodyPr/>
          <a:lstStyle/>
          <a:p>
            <a:r>
              <a:rPr lang="en-US" dirty="0"/>
              <a:t>A scene is a node, too</a:t>
            </a:r>
          </a:p>
          <a:p>
            <a:r>
              <a:rPr lang="en-US" dirty="0"/>
              <a:t>Organization is promoted</a:t>
            </a:r>
            <a:br>
              <a:rPr lang="en-US" dirty="0"/>
            </a:br>
            <a:r>
              <a:rPr lang="en-US" dirty="0"/>
              <a:t>(instancing, inheriting, nesting)</a:t>
            </a:r>
          </a:p>
          <a:p>
            <a:r>
              <a:rPr lang="en-US" dirty="0"/>
              <a:t>Low-risk parallel work for teams</a:t>
            </a:r>
          </a:p>
          <a:p>
            <a:r>
              <a:rPr lang="en-US" dirty="0"/>
              <a:t>Programmers and artists can collaborate without interference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Shape 185">
            <a:extLst>
              <a:ext uri="{FF2B5EF4-FFF2-40B4-BE49-F238E27FC236}">
                <a16:creationId xmlns:a16="http://schemas.microsoft.com/office/drawing/2014/main" id="{D207D1FF-14ED-4A7B-B6A7-4EE8F15BD949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20136" y="2132856"/>
            <a:ext cx="3766783" cy="4255368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90500">
              <a:schemeClr val="bg2">
                <a:lumMod val="60000"/>
                <a:lumOff val="40000"/>
                <a:alpha val="12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550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A5C91-227C-4013-B542-EC502895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</p:spTree>
    <p:extLst>
      <p:ext uri="{BB962C8B-B14F-4D97-AF65-F5344CB8AC3E}">
        <p14:creationId xmlns:p14="http://schemas.microsoft.com/office/powerpoint/2010/main" val="32250294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12CC-FA65-4733-A3C9-289122CB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3D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C600DCD-3389-46CE-90F3-54C0B989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541116"/>
            <a:ext cx="6126480" cy="3438847"/>
          </a:xfrm>
        </p:spPr>
        <p:txBody>
          <a:bodyPr>
            <a:normAutofit/>
          </a:bodyPr>
          <a:lstStyle/>
          <a:p>
            <a:r>
              <a:rPr lang="en-US" dirty="0"/>
              <a:t>Physics Based Rendering</a:t>
            </a:r>
          </a:p>
          <a:p>
            <a:r>
              <a:rPr lang="en-US" dirty="0"/>
              <a:t>Real-time Global Illumination</a:t>
            </a:r>
          </a:p>
          <a:p>
            <a:r>
              <a:rPr lang="en-US" dirty="0"/>
              <a:t>Most common effects supported 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(Tone-mapping, SSAO, SSR…)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Shape 199">
            <a:extLst>
              <a:ext uri="{FF2B5EF4-FFF2-40B4-BE49-F238E27FC236}">
                <a16:creationId xmlns:a16="http://schemas.microsoft.com/office/drawing/2014/main" id="{1A910507-997F-4A2B-8ABA-3B9233C08FC7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88480" y="313385"/>
            <a:ext cx="5077537" cy="5918821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90500">
              <a:schemeClr val="bg2">
                <a:lumMod val="60000"/>
                <a:lumOff val="40000"/>
                <a:alpha val="12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017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12CC-FA65-4733-A3C9-289122CB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(AND HUMAN) FRIENDLY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867139-D8DE-42C5-BCD9-9168CC4BF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96492" y="2365606"/>
            <a:ext cx="5472608" cy="399533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Almost everything consists</a:t>
            </a:r>
            <a:br>
              <a:rPr lang="en-US" sz="3200" dirty="0"/>
            </a:br>
            <a:r>
              <a:rPr lang="en-US" sz="3200" dirty="0"/>
              <a:t>in plain text files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VCS-friendly format</a:t>
            </a:r>
            <a:br>
              <a:rPr lang="en-US" sz="3200" dirty="0"/>
            </a:br>
            <a:r>
              <a:rPr lang="en-US" sz="3200" dirty="0"/>
              <a:t>(nice diffs)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Easy to read/edit by humans alike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2384D7-A33B-40DA-9E77-17E1237B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060848"/>
            <a:ext cx="3519790" cy="4103838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90500">
              <a:schemeClr val="bg2">
                <a:lumMod val="60000"/>
                <a:lumOff val="40000"/>
                <a:alpha val="12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7342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412CC-FA65-4733-A3C9-289122CB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LANGUAGES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C600DCD-3389-46CE-90F3-54C0B989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541116"/>
            <a:ext cx="6126480" cy="3438847"/>
          </a:xfrm>
        </p:spPr>
        <p:txBody>
          <a:bodyPr/>
          <a:lstStyle/>
          <a:p>
            <a:r>
              <a:rPr lang="en-US" dirty="0"/>
              <a:t>GDScript</a:t>
            </a:r>
          </a:p>
          <a:p>
            <a:r>
              <a:rPr lang="en-US" dirty="0"/>
              <a:t>C# 7.0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(via Mono)</a:t>
            </a:r>
          </a:p>
          <a:p>
            <a:r>
              <a:rPr lang="en-US" dirty="0"/>
              <a:t>Visual Scripting</a:t>
            </a:r>
          </a:p>
          <a:p>
            <a:r>
              <a:rPr lang="en-US" dirty="0"/>
              <a:t>C++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NativeScript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</a:p>
          <a:p>
            <a:r>
              <a:rPr lang="en-US" dirty="0"/>
              <a:t>Unofficial: </a:t>
            </a:r>
            <a:r>
              <a:rPr lang="en-US" dirty="0" err="1"/>
              <a:t>Nim</a:t>
            </a:r>
            <a:r>
              <a:rPr lang="en-US" dirty="0"/>
              <a:t>, Rust, Python, 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Shape 178">
            <a:extLst>
              <a:ext uri="{FF2B5EF4-FFF2-40B4-BE49-F238E27FC236}">
                <a16:creationId xmlns:a16="http://schemas.microsoft.com/office/drawing/2014/main" id="{45CC36D2-2A56-4C21-B4F8-FC652FEA04A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20136" y="1141262"/>
            <a:ext cx="4148690" cy="4838701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90500">
              <a:schemeClr val="bg2">
                <a:lumMod val="60000"/>
                <a:lumOff val="40000"/>
                <a:alpha val="12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8492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Personalizado 27">
      <a:dk1>
        <a:sysClr val="windowText" lastClr="000000"/>
      </a:dk1>
      <a:lt1>
        <a:sysClr val="window" lastClr="FFFFFF"/>
      </a:lt1>
      <a:dk2>
        <a:srgbClr val="323B4F"/>
      </a:dk2>
      <a:lt2>
        <a:srgbClr val="B2DDF2"/>
      </a:lt2>
      <a:accent1>
        <a:srgbClr val="0F6FC6"/>
      </a:accent1>
      <a:accent2>
        <a:srgbClr val="009DD9"/>
      </a:accent2>
      <a:accent3>
        <a:srgbClr val="7030A0"/>
      </a:accent3>
      <a:accent4>
        <a:srgbClr val="3891D4"/>
      </a:accent4>
      <a:accent5>
        <a:srgbClr val="599046"/>
      </a:accent5>
      <a:accent6>
        <a:srgbClr val="D22C6B"/>
      </a:accent6>
      <a:hlink>
        <a:srgbClr val="F49100"/>
      </a:hlink>
      <a:folHlink>
        <a:srgbClr val="85DFD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4873beb7-5857-4685-be1f-d57550cc96cc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 bandas</Template>
  <TotalTime>0</TotalTime>
  <Words>899</Words>
  <Application>Microsoft Office PowerPoint</Application>
  <PresentationFormat>Panorámica</PresentationFormat>
  <Paragraphs>308</Paragraphs>
  <Slides>43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1" baseType="lpstr">
      <vt:lpstr>Arial</vt:lpstr>
      <vt:lpstr>Arial Rounded MT Bold</vt:lpstr>
      <vt:lpstr>Candara</vt:lpstr>
      <vt:lpstr>Consolas</vt:lpstr>
      <vt:lpstr>Courier New</vt:lpstr>
      <vt:lpstr>Tw Cen MT</vt:lpstr>
      <vt:lpstr>Wingdings</vt:lpstr>
      <vt:lpstr>Con bandas</vt:lpstr>
      <vt:lpstr>GLOBAL ILLUMINATION IN GODOT ENGINE</vt:lpstr>
      <vt:lpstr>FOUNDATION</vt:lpstr>
      <vt:lpstr>Game engine + Editor</vt:lpstr>
      <vt:lpstr>CROSSPLATFORM</vt:lpstr>
      <vt:lpstr>Everything is a node</vt:lpstr>
      <vt:lpstr>MAIN FEATURES</vt:lpstr>
      <vt:lpstr>STATE-OF-THE-ART 3D</vt:lpstr>
      <vt:lpstr>VCS (AND HUMAN) FRIENDLY</vt:lpstr>
      <vt:lpstr>MULTIPLE LANGUAGES</vt:lpstr>
      <vt:lpstr>EXTENSIBLE</vt:lpstr>
      <vt:lpstr>DEVELOPMENT</vt:lpstr>
      <vt:lpstr>OPEN SOURCE</vt:lpstr>
      <vt:lpstr>The code itself</vt:lpstr>
      <vt:lpstr>ARCHITECTURE</vt:lpstr>
      <vt:lpstr>Presentación de PowerPoint</vt:lpstr>
      <vt:lpstr>Presentación de PowerPoint</vt:lpstr>
      <vt:lpstr>GLOBAL ILLUMINATION (GI)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2018-04-29T16:33:10Z</dcterms:created>
  <dcterms:modified xsi:type="dcterms:W3CDTF">2018-06-26T22:41:01Z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